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1"/>
  </p:sldMasterIdLst>
  <p:notesMasterIdLst>
    <p:notesMasterId r:id="rId53"/>
  </p:notesMasterIdLst>
  <p:handoutMasterIdLst>
    <p:handoutMasterId r:id="rId54"/>
  </p:handoutMasterIdLst>
  <p:sldIdLst>
    <p:sldId id="471" r:id="rId2"/>
    <p:sldId id="472" r:id="rId3"/>
    <p:sldId id="473" r:id="rId4"/>
    <p:sldId id="474" r:id="rId5"/>
    <p:sldId id="475" r:id="rId6"/>
    <p:sldId id="477" r:id="rId7"/>
    <p:sldId id="478" r:id="rId8"/>
    <p:sldId id="479" r:id="rId9"/>
    <p:sldId id="480" r:id="rId10"/>
    <p:sldId id="484" r:id="rId11"/>
    <p:sldId id="485" r:id="rId12"/>
    <p:sldId id="481" r:id="rId13"/>
    <p:sldId id="433" r:id="rId14"/>
    <p:sldId id="434" r:id="rId15"/>
    <p:sldId id="437" r:id="rId16"/>
    <p:sldId id="435" r:id="rId17"/>
    <p:sldId id="441" r:id="rId18"/>
    <p:sldId id="442" r:id="rId19"/>
    <p:sldId id="443" r:id="rId20"/>
    <p:sldId id="444" r:id="rId21"/>
    <p:sldId id="445" r:id="rId22"/>
    <p:sldId id="436"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87" r:id="rId36"/>
    <p:sldId id="486" r:id="rId37"/>
    <p:sldId id="438" r:id="rId38"/>
    <p:sldId id="439" r:id="rId39"/>
    <p:sldId id="468" r:id="rId40"/>
    <p:sldId id="459" r:id="rId41"/>
    <p:sldId id="460" r:id="rId42"/>
    <p:sldId id="461" r:id="rId43"/>
    <p:sldId id="462" r:id="rId44"/>
    <p:sldId id="463" r:id="rId45"/>
    <p:sldId id="464" r:id="rId46"/>
    <p:sldId id="465" r:id="rId47"/>
    <p:sldId id="466" r:id="rId48"/>
    <p:sldId id="467" r:id="rId49"/>
    <p:sldId id="483" r:id="rId50"/>
    <p:sldId id="375" r:id="rId51"/>
    <p:sldId id="374"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1" autoAdjust="0"/>
    <p:restoredTop sz="82558" autoAdjust="0"/>
  </p:normalViewPr>
  <p:slideViewPr>
    <p:cSldViewPr>
      <p:cViewPr>
        <p:scale>
          <a:sx n="99" d="100"/>
          <a:sy n="99" d="100"/>
        </p:scale>
        <p:origin x="-17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69D7E67B-50B1-9645-B9E0-77EBBB191DF1}" type="datetimeFigureOut">
              <a:rPr lang="en-US"/>
              <a:pPr>
                <a:defRPr/>
              </a:pPr>
              <a:t>9/19/13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246C09D9-6CCF-6A4D-B080-0E280EA4E070}" type="slidenum">
              <a:rPr lang="en-US"/>
              <a:pPr>
                <a:defRPr/>
              </a:pPr>
              <a:t>‹#›</a:t>
            </a:fld>
            <a:endParaRPr lang="en-US"/>
          </a:p>
        </p:txBody>
      </p:sp>
    </p:spTree>
    <p:extLst>
      <p:ext uri="{BB962C8B-B14F-4D97-AF65-F5344CB8AC3E}">
        <p14:creationId xmlns:p14="http://schemas.microsoft.com/office/powerpoint/2010/main" val="249332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48804ABE-E9B9-E547-9B3E-B30A68AA6601}" type="datetimeFigureOut">
              <a:rPr lang="en-US"/>
              <a:pPr>
                <a:defRPr/>
              </a:pPr>
              <a:t>9/19/13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AF3E0B0-31EC-1442-9432-C3D2AE6D69B5}" type="slidenum">
              <a:rPr lang="en-US"/>
              <a:pPr>
                <a:defRPr/>
              </a:pPr>
              <a:t>‹#›</a:t>
            </a:fld>
            <a:endParaRPr lang="en-US"/>
          </a:p>
        </p:txBody>
      </p:sp>
    </p:spTree>
    <p:extLst>
      <p:ext uri="{BB962C8B-B14F-4D97-AF65-F5344CB8AC3E}">
        <p14:creationId xmlns:p14="http://schemas.microsoft.com/office/powerpoint/2010/main" val="21594586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Welcome</a:t>
            </a:r>
            <a:r>
              <a:rPr lang="en-US" baseline="0" dirty="0" smtClean="0"/>
              <a:t> to the Common Core State Standard faculty workshop!  I’m a lifetime learner, and since many of you if not all of you may have terminal degrees in education and are experts in your field, and you  chose to attend this workshop that tells me you are a lifelong learner as well.  Thank you for coming!  I’m looking forward to us sharing ideas with one another!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F3E0B0-31EC-1442-9432-C3D2AE6D69B5}" type="slidenum">
              <a:rPr lang="en-US" smtClean="0"/>
              <a:pPr>
                <a:defRPr/>
              </a:pPr>
              <a:t>1</a:t>
            </a:fld>
            <a:endParaRPr lang="en-US"/>
          </a:p>
        </p:txBody>
      </p:sp>
    </p:spTree>
    <p:extLst>
      <p:ext uri="{BB962C8B-B14F-4D97-AF65-F5344CB8AC3E}">
        <p14:creationId xmlns:p14="http://schemas.microsoft.com/office/powerpoint/2010/main" val="228143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So, where do the Common Core State Standards fit in with this conversation?  In order to improve education, we need to have a set of standards that are powerful, meaningful, and achievable.  During the development of the Standards, the design principles were often described as </a:t>
            </a:r>
            <a:r>
              <a:rPr lang="en-US" i="1" dirty="0" smtClean="0"/>
              <a:t>fewer, clearer, and higher.  </a:t>
            </a:r>
            <a:r>
              <a:rPr lang="en-US" dirty="0" smtClean="0"/>
              <a:t>Although these are relative, and perhaps even subjective terms, it is worth understanding how these make the Common Core State Standards different in approach than typical state standards.</a:t>
            </a:r>
            <a:endParaRPr lang="en-US" i="1" dirty="0" smtClean="0"/>
          </a:p>
          <a:p>
            <a:pPr marL="640594" lvl="1" indent="-174708" eaLnBrk="1" fontAlgn="auto" hangingPunct="1">
              <a:spcBef>
                <a:spcPts val="0"/>
              </a:spcBef>
              <a:spcAft>
                <a:spcPts val="0"/>
              </a:spcAft>
              <a:buFont typeface="Arial" pitchFamily="34" charset="0"/>
              <a:buChar char="•"/>
              <a:defRPr/>
            </a:pPr>
            <a:r>
              <a:rPr lang="en-US" dirty="0" smtClean="0"/>
              <a:t>In terms of fewer, the design principle is that these standards </a:t>
            </a:r>
            <a:r>
              <a:rPr lang="en-US" u="sng" dirty="0" smtClean="0"/>
              <a:t>can</a:t>
            </a:r>
            <a:r>
              <a:rPr lang="en-US" dirty="0" smtClean="0"/>
              <a:t> be learned within a year.  There is very little repetition from year to year of the same standards.  </a:t>
            </a:r>
          </a:p>
          <a:p>
            <a:pPr marL="640594" lvl="1" indent="-174708" eaLnBrk="1" fontAlgn="auto" hangingPunct="1">
              <a:spcBef>
                <a:spcPts val="0"/>
              </a:spcBef>
              <a:spcAft>
                <a:spcPts val="0"/>
              </a:spcAft>
              <a:buFont typeface="Arial" pitchFamily="34" charset="0"/>
              <a:buChar char="•"/>
              <a:defRPr/>
            </a:pPr>
            <a:r>
              <a:rPr lang="en-US" dirty="0" smtClean="0"/>
              <a:t>The standards are clearer in that they more precisely describe outcome expectations, rather than vague or broad descriptions of learning.</a:t>
            </a:r>
          </a:p>
          <a:p>
            <a:pPr marL="640594" lvl="1" indent="-174708" eaLnBrk="1" fontAlgn="auto" hangingPunct="1">
              <a:spcBef>
                <a:spcPts val="0"/>
              </a:spcBef>
              <a:spcAft>
                <a:spcPts val="0"/>
              </a:spcAft>
              <a:buFont typeface="Arial" pitchFamily="34" charset="0"/>
              <a:buChar char="•"/>
              <a:defRPr/>
            </a:pPr>
            <a:r>
              <a:rPr lang="en-US" dirty="0" smtClean="0"/>
              <a:t>The standards are higher with respect to what is meant by higher – not harder – standards.  Having higher standards means that what is included in the Common Core State Standards is actually intended for all students each year; there is congruence between what is stated and what is expected.  </a:t>
            </a:r>
          </a:p>
          <a:p>
            <a:pPr marL="640594" lvl="1" indent="-174708"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The next issue then is how to get to fewer, clearer, higher.  Unlike typical standards development or revision processes in which groups of stakeholders are gathered in committees to advocate for their individual positions, preferences, pet topics, etc., these standards relied on evidence for what students need in order to be prepared for college and careers.  It turns out that a lot of what we spend time and energy on in school K-12, doesn’t buy students much after graduation.  This of course wouldn’t be a problem if time was not such a finite resource.  Because time is limited however, decisions had to be made.  Rarely in education do we pay so much attention to the limited resource of time.  We often, rather, keep adding and adding initiatives. It is always easy to add one more thing.  These Standards were built with the awareness that each additional expectation came at the cost of time spent on what was already included.    It is exceptionally important in understanding these Common Core State Standards that we acknowledge and accept the power of the </a:t>
            </a:r>
            <a:r>
              <a:rPr lang="en-US" b="1" u="sng" dirty="0" smtClean="0"/>
              <a:t>eraser</a:t>
            </a:r>
            <a:r>
              <a:rPr lang="en-US" dirty="0" smtClean="0"/>
              <a:t> as well as, perhaps after,  the power of the pen.  </a:t>
            </a:r>
            <a:endParaRPr lang="en-US" dirty="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4CA64B-D087-4F1C-8F5D-BBD8A28BE308}"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CCSS are based on the belief that …</a:t>
            </a:r>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F8D45A4-21A1-4847-854D-9F4BD59695A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smtClean="0"/>
              <a:t>JIGSAW (break up standards by groups)</a:t>
            </a:r>
          </a:p>
          <a:p>
            <a:endParaRPr lang="en-US" smtClean="0"/>
          </a:p>
          <a:p>
            <a:r>
              <a:rPr lang="en-US" dirty="0" smtClean="0"/>
              <a:t>-You</a:t>
            </a:r>
            <a:r>
              <a:rPr lang="en-US" baseline="0" dirty="0" smtClean="0"/>
              <a:t> will need to access the standards on the </a:t>
            </a:r>
            <a:r>
              <a:rPr lang="en-US" baseline="0" dirty="0" err="1" smtClean="0"/>
              <a:t>corestandards.org</a:t>
            </a:r>
            <a:r>
              <a:rPr lang="en-US" baseline="0" dirty="0" smtClean="0"/>
              <a:t>  website to participate in this activity.</a:t>
            </a:r>
          </a:p>
          <a:p>
            <a:r>
              <a:rPr lang="en-US" baseline="0" dirty="0" smtClean="0"/>
              <a:t>-Initially I want you all to work on this individually for 10 minutes, next you will share your answers with your group and try and come to a consensus on how to best paraphrase each standard with a 1-5 word phrase.</a:t>
            </a:r>
          </a:p>
          <a:p>
            <a:r>
              <a:rPr lang="en-US" baseline="0" dirty="0" smtClean="0"/>
              <a:t>-Then we will share out and I’ll go over the answers with the entire class</a:t>
            </a:r>
          </a:p>
          <a:p>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13</a:t>
            </a:fld>
            <a:endParaRPr lang="en-US" dirty="0"/>
          </a:p>
        </p:txBody>
      </p:sp>
    </p:spTree>
    <p:extLst>
      <p:ext uri="{BB962C8B-B14F-4D97-AF65-F5344CB8AC3E}">
        <p14:creationId xmlns:p14="http://schemas.microsoft.com/office/powerpoint/2010/main" val="18565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dive a little deeper into these shifts and how they are implemented in the content areas such as</a:t>
            </a:r>
            <a:r>
              <a:rPr lang="en-US" baseline="0" dirty="0" smtClean="0"/>
              <a:t> science and math</a:t>
            </a:r>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15</a:t>
            </a:fld>
            <a:endParaRPr lang="en-US" dirty="0"/>
          </a:p>
        </p:txBody>
      </p:sp>
    </p:spTree>
    <p:extLst>
      <p:ext uri="{BB962C8B-B14F-4D97-AF65-F5344CB8AC3E}">
        <p14:creationId xmlns:p14="http://schemas.microsoft.com/office/powerpoint/2010/main" val="319122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spcBef>
                <a:spcPct val="0"/>
              </a:spcBef>
              <a:spcAft>
                <a:spcPts val="0"/>
              </a:spcAft>
              <a:defRPr/>
            </a:pPr>
            <a:r>
              <a:rPr lang="en-US" b="1" baseline="0" dirty="0" smtClean="0"/>
              <a:t>We’ve gone over the background of the CCSS as well as how and why these standards emerged. And we’ve interacted with the standards themselves.  </a:t>
            </a:r>
          </a:p>
          <a:p>
            <a:pPr eaLnBrk="1" fontAlgn="auto" hangingPunct="1">
              <a:spcBef>
                <a:spcPct val="0"/>
              </a:spcBef>
              <a:spcAft>
                <a:spcPts val="0"/>
              </a:spcAft>
              <a:defRPr/>
            </a:pPr>
            <a:r>
              <a:rPr lang="en-US" b="1" baseline="0" dirty="0" smtClean="0"/>
              <a:t>Now let’s discuss the “BIG PICTURE” implications, we refer to these as “THE SHIFTS” in instruction, student learning and materials required to implement these standards.</a:t>
            </a:r>
          </a:p>
          <a:p>
            <a:pPr eaLnBrk="1" fontAlgn="auto" hangingPunct="1">
              <a:spcBef>
                <a:spcPct val="0"/>
              </a:spcBef>
              <a:spcAft>
                <a:spcPts val="0"/>
              </a:spcAft>
              <a:defRPr/>
            </a:pPr>
            <a:endParaRPr lang="en-US" b="1" baseline="0" dirty="0" smtClean="0"/>
          </a:p>
          <a:p>
            <a:pPr eaLnBrk="1" hangingPunct="1">
              <a:spcBef>
                <a:spcPct val="0"/>
              </a:spcBef>
              <a:buClr>
                <a:srgbClr val="000000"/>
              </a:buClr>
              <a:buSzPct val="153000"/>
              <a:buFontTx/>
              <a:buChar char="•"/>
            </a:pPr>
            <a:r>
              <a:rPr lang="en-US" dirty="0" smtClean="0"/>
              <a:t>The </a:t>
            </a:r>
            <a:r>
              <a:rPr lang="en-US" b="1" dirty="0" smtClean="0"/>
              <a:t>shifts are a high-level summary of the biggest changes required by the adoption of the CCSS</a:t>
            </a:r>
            <a:r>
              <a:rPr lang="en-US" dirty="0" smtClean="0"/>
              <a:t>. </a:t>
            </a:r>
          </a:p>
          <a:p>
            <a:pPr marL="0" marR="0" indent="0" algn="l" defTabSz="914400" rtl="0" eaLnBrk="1" fontAlgn="base" latinLnBrk="0" hangingPunct="1">
              <a:lnSpc>
                <a:spcPct val="100000"/>
              </a:lnSpc>
              <a:spcBef>
                <a:spcPct val="0"/>
              </a:spcBef>
              <a:spcAft>
                <a:spcPct val="0"/>
              </a:spcAft>
              <a:buClr>
                <a:srgbClr val="000000"/>
              </a:buClr>
              <a:buSzPct val="153000"/>
              <a:buFontTx/>
              <a:buChar char="•"/>
              <a:tabLst/>
              <a:defRPr/>
            </a:pPr>
            <a:r>
              <a:rPr lang="en-US" dirty="0" smtClean="0"/>
              <a:t>They represent the most significant </a:t>
            </a:r>
            <a:r>
              <a:rPr lang="en-US" b="1" u="sng" dirty="0" smtClean="0"/>
              <a:t>shifts for curriculum materials, instruction, student learning</a:t>
            </a:r>
            <a:r>
              <a:rPr lang="en-US" dirty="0" smtClean="0"/>
              <a:t>, and thinking about assessment. Taken all together, they should lead to desired student outcomes. </a:t>
            </a:r>
          </a:p>
          <a:p>
            <a:pPr marL="0" marR="0" indent="0" algn="l" defTabSz="914400" rtl="0" eaLnBrk="1" fontAlgn="base" latinLnBrk="0" hangingPunct="1">
              <a:lnSpc>
                <a:spcPct val="100000"/>
              </a:lnSpc>
              <a:spcBef>
                <a:spcPct val="0"/>
              </a:spcBef>
              <a:spcAft>
                <a:spcPct val="0"/>
              </a:spcAft>
              <a:buClr>
                <a:srgbClr val="000000"/>
              </a:buClr>
              <a:buSzPct val="153000"/>
              <a:buFontTx/>
              <a:buChar char="•"/>
              <a:tabLst/>
              <a:defRPr/>
            </a:pPr>
            <a:endParaRPr lang="en-US" baseline="0" dirty="0" smtClean="0"/>
          </a:p>
          <a:p>
            <a:pPr marL="0" marR="0" indent="0" algn="l" defTabSz="914400" rtl="0" eaLnBrk="1" fontAlgn="base" latinLnBrk="0" hangingPunct="1">
              <a:lnSpc>
                <a:spcPct val="100000"/>
              </a:lnSpc>
              <a:spcBef>
                <a:spcPct val="0"/>
              </a:spcBef>
              <a:spcAft>
                <a:spcPct val="0"/>
              </a:spcAft>
              <a:buClr>
                <a:srgbClr val="000000"/>
              </a:buClr>
              <a:buSzPct val="153000"/>
              <a:buFontTx/>
              <a:buChar char="•"/>
              <a:tabLst/>
              <a:defRPr/>
            </a:pPr>
            <a:r>
              <a:rPr lang="en-US" baseline="0" dirty="0" smtClean="0"/>
              <a:t>(read each shift and ask what words stand out to them most about each one)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300395-F3A7-4B36-AA60-BA6918523B60}" type="slidenum">
              <a:rPr lang="en-US" smtClean="0">
                <a:ea typeface="MS PGothic" pitchFamily="34" charset="-128"/>
              </a:rPr>
              <a:pPr fontAlgn="base">
                <a:spcBef>
                  <a:spcPct val="0"/>
                </a:spcBef>
                <a:spcAft>
                  <a:spcPct val="0"/>
                </a:spcAft>
                <a:defRPr/>
              </a:pPr>
              <a:t>16</a:t>
            </a:fld>
            <a:endParaRPr lang="en-US" dirty="0" smtClean="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Shape 154"/>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hape 155"/>
          <p:cNvSpPr>
            <a:spLocks noGrp="1"/>
          </p:cNvSpPr>
          <p:nvPr>
            <p:ph type="body" idx="1"/>
          </p:nvPr>
        </p:nvSpPr>
        <p:spPr bwMode="auto">
          <a:xfrm>
            <a:off x="701675" y="4416425"/>
            <a:ext cx="56070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eaLnBrk="1" hangingPunct="1">
              <a:spcBef>
                <a:spcPct val="0"/>
              </a:spcBef>
              <a:buSzPct val="25000"/>
            </a:pPr>
            <a:r>
              <a:rPr lang="en-US" dirty="0" smtClean="0">
                <a:latin typeface="Calibri" charset="0"/>
                <a:ea typeface="MS PGothic" charset="0"/>
              </a:rPr>
              <a:t>Now let’s unpack</a:t>
            </a:r>
            <a:r>
              <a:rPr lang="en-US" baseline="0" dirty="0" smtClean="0">
                <a:latin typeface="Calibri" charset="0"/>
                <a:ea typeface="MS PGothic" charset="0"/>
              </a:rPr>
              <a:t> these shifts.</a:t>
            </a:r>
            <a:endParaRPr lang="en-US" dirty="0" smtClean="0">
              <a:latin typeface="Calibri" charset="0"/>
              <a:ea typeface="MS PGothic" charset="0"/>
            </a:endParaRPr>
          </a:p>
          <a:p>
            <a:pPr eaLnBrk="1" hangingPunct="1">
              <a:spcBef>
                <a:spcPct val="0"/>
              </a:spcBef>
              <a:buSzPct val="25000"/>
            </a:pPr>
            <a:r>
              <a:rPr lang="en-US" dirty="0" smtClean="0">
                <a:latin typeface="Calibri" charset="0"/>
                <a:ea typeface="MS PGothic" charset="0"/>
              </a:rPr>
              <a:t>The first of the three shifts in ELA/Literacy is building knowledge through content-rich nonfiction. </a:t>
            </a:r>
          </a:p>
          <a:p>
            <a:pPr eaLnBrk="1" fontAlgn="auto" hangingPunct="1">
              <a:spcBef>
                <a:spcPct val="0"/>
              </a:spcBef>
              <a:spcAft>
                <a:spcPts val="0"/>
              </a:spcAft>
              <a:defRPr/>
            </a:pPr>
            <a:endParaRPr lang="en-US" baseline="0" dirty="0" smtClean="0"/>
          </a:p>
          <a:p>
            <a:pPr eaLnBrk="1" fontAlgn="auto" hangingPunct="1">
              <a:spcBef>
                <a:spcPct val="0"/>
              </a:spcBef>
              <a:spcAft>
                <a:spcPts val="0"/>
              </a:spcAft>
              <a:defRPr/>
            </a:pPr>
            <a:r>
              <a:rPr lang="en-US" baseline="0" dirty="0" smtClean="0"/>
              <a:t>-This means students are building knowledge through text. </a:t>
            </a:r>
          </a:p>
          <a:p>
            <a:pPr eaLnBrk="1" fontAlgn="auto" hangingPunct="1">
              <a:spcBef>
                <a:spcPct val="0"/>
              </a:spcBef>
              <a:spcAft>
                <a:spcPts val="0"/>
              </a:spcAft>
              <a:defRPr/>
            </a:pPr>
            <a:r>
              <a:rPr lang="en-US" baseline="0" dirty="0" smtClean="0"/>
              <a:t>-Students use text as their source of knowledge and they are not just reading fiction but non-fiction also.</a:t>
            </a:r>
          </a:p>
          <a:p>
            <a:pPr eaLnBrk="1" hangingPunct="1">
              <a:spcBef>
                <a:spcPct val="0"/>
              </a:spcBef>
            </a:pPr>
            <a:r>
              <a:rPr lang="en-US" dirty="0" smtClean="0"/>
              <a:t>The emphasis here is on NON-FICTION</a:t>
            </a:r>
          </a:p>
          <a:p>
            <a:pPr eaLnBrk="1" hangingPunct="1">
              <a:spcBef>
                <a:spcPct val="0"/>
              </a:spcBef>
            </a:pPr>
            <a:r>
              <a:rPr lang="en-US" dirty="0" smtClean="0"/>
              <a:t>Up</a:t>
            </a:r>
            <a:r>
              <a:rPr lang="en-US" baseline="0" dirty="0" smtClean="0"/>
              <a:t> to 80% of text used previously was fiction</a:t>
            </a:r>
          </a:p>
          <a:p>
            <a:pPr eaLnBrk="1" hangingPunct="1">
              <a:spcBef>
                <a:spcPct val="0"/>
              </a:spcBef>
            </a:pPr>
            <a:endParaRPr lang="en-US"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 first shift in ELA/Literacy is to build knowledge through content-rich nonfiction.  Think of the two parts of this statement– first, we are building knowledge from text.  Students use the text as a source of knowledge.  This of course means that </a:t>
            </a:r>
            <a:r>
              <a:rPr lang="en-US" u="sng" dirty="0" smtClean="0"/>
              <a:t>in addition to</a:t>
            </a:r>
            <a:r>
              <a:rPr lang="en-US" dirty="0" smtClean="0"/>
              <a:t> reading stories, students are reading nonfiction.  The CCSS requires that in elementary school about half of what students read should be fiction and about half of what they read should be nonfiction.  In order for these texts to support the building of knowledge, students should read a coherent set of texts that actually support the building of knowledge through text.  This is different from what is typically happening in classrooms now.  Currently as much as 80% of what students read is fiction and when they do read nonfiction, it is often as an isolated “experience in reading nonfiction” such as in a weekly news magazine.  These texts don’t build knowledge through a series of nonfiction texts and they rely on a great deal of knowledge outside of the text.  In middle and high schools the standards </a:t>
            </a:r>
            <a:r>
              <a:rPr lang="en-US" b="1" u="sng" dirty="0" smtClean="0"/>
              <a:t>require</a:t>
            </a:r>
            <a:r>
              <a:rPr lang="en-US" dirty="0" smtClean="0"/>
              <a:t> attention to literacy across the content areas.  In order to work toward college and career readiness students need the specific literacy skills of science and social studies.  This means that science teachers and social studies support student literacy </a:t>
            </a:r>
            <a:r>
              <a:rPr lang="en-US" i="1" dirty="0" smtClean="0"/>
              <a:t>as a way to enhance knowledge and skills in the content area.</a:t>
            </a:r>
            <a:r>
              <a:rPr lang="en-US" dirty="0" smtClean="0"/>
              <a:t> There are standards included in the Common Core that specifically describe these expectations.  They are an important component - not a suggestion for implementation, not an appendix, but an essential part.  In looking at a student’s reading requirements across the school year, across all classes middle and high school students should be reading about 70% nonfiction and 30% fiction.  When the content areas are on board, this means that the English class still focuses on literature with some addition of nonfiction.</a:t>
            </a:r>
            <a:br>
              <a:rPr lang="en-US" dirty="0" smtClean="0"/>
            </a:br>
            <a:endParaRPr lang="en-US" dirty="0" smtClean="0"/>
          </a:p>
          <a:p>
            <a:pPr eaLnBrk="1" hangingPunct="1">
              <a:spcBef>
                <a:spcPct val="0"/>
              </a:spcBef>
            </a:pPr>
            <a:endParaRPr lang="en-US" dirty="0" smtClean="0"/>
          </a:p>
        </p:txBody>
      </p:sp>
      <p:sp>
        <p:nvSpPr>
          <p:cNvPr id="243716" name="Shape 156"/>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738" name="Shape 162"/>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Shape 163"/>
          <p:cNvSpPr>
            <a:spLocks noGrp="1"/>
          </p:cNvSpPr>
          <p:nvPr>
            <p:ph type="body" idx="1"/>
          </p:nvPr>
        </p:nvSpPr>
        <p:spPr bwMode="auto">
          <a:xfrm>
            <a:off x="701675" y="4416425"/>
            <a:ext cx="5607050" cy="563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marL="171450" marR="0" indent="-171450" algn="l" defTabSz="914400" rtl="0" eaLnBrk="1" fontAlgn="auto" latinLnBrk="0" hangingPunct="1">
              <a:lnSpc>
                <a:spcPct val="100000"/>
              </a:lnSpc>
              <a:spcBef>
                <a:spcPct val="0"/>
              </a:spcBef>
              <a:spcAft>
                <a:spcPts val="0"/>
              </a:spcAft>
              <a:buClrTx/>
              <a:buSzTx/>
              <a:buFontTx/>
              <a:buChar char="-"/>
              <a:tabLst/>
              <a:defRPr/>
            </a:pPr>
            <a:r>
              <a:rPr lang="en-US" baseline="0" dirty="0" smtClean="0"/>
              <a:t>up to 80% of what students are reading in some classrooms is fiction.</a:t>
            </a:r>
          </a:p>
          <a:p>
            <a:pPr marL="171450" indent="-171450" eaLnBrk="1" fontAlgn="auto" hangingPunct="1">
              <a:spcBef>
                <a:spcPct val="0"/>
              </a:spcBef>
              <a:spcAft>
                <a:spcPts val="0"/>
              </a:spcAft>
              <a:buFontTx/>
              <a:buChar char="-"/>
              <a:defRPr/>
            </a:pPr>
            <a:r>
              <a:rPr lang="en-US" baseline="0" dirty="0" smtClean="0"/>
              <a:t>However the CCSS requires that in elementary school students half of what students read should be fiction and half non fiction.</a:t>
            </a:r>
          </a:p>
          <a:p>
            <a:pPr eaLnBrk="1" hangingPunct="1">
              <a:spcBef>
                <a:spcPct val="0"/>
              </a:spcBef>
              <a:buSzPct val="25000"/>
            </a:pPr>
            <a:r>
              <a:rPr lang="en-US" dirty="0" smtClean="0">
                <a:latin typeface="Calibri" charset="0"/>
                <a:ea typeface="MS PGothic" charset="0"/>
              </a:rPr>
              <a:t>REMEMBER</a:t>
            </a:r>
            <a:r>
              <a:rPr lang="en-US" baseline="0" dirty="0" smtClean="0">
                <a:latin typeface="Calibri" charset="0"/>
                <a:ea typeface="MS PGothic" charset="0"/>
              </a:rPr>
              <a:t> WE SAID THE CCSS ARE RESEARCH AND EVIDENCED BASED?</a:t>
            </a:r>
            <a:endParaRPr lang="en-US" dirty="0" smtClean="0">
              <a:latin typeface="Calibri" charset="0"/>
              <a:ea typeface="MS PGothic" charset="0"/>
            </a:endParaRPr>
          </a:p>
          <a:p>
            <a:pPr eaLnBrk="1" hangingPunct="1">
              <a:spcBef>
                <a:spcPct val="0"/>
              </a:spcBef>
              <a:buSzPct val="25000"/>
            </a:pPr>
            <a:r>
              <a:rPr lang="en-US" dirty="0" smtClean="0">
                <a:latin typeface="Calibri" charset="0"/>
                <a:ea typeface="MS PGothic" charset="0"/>
              </a:rPr>
              <a:t>1</a:t>
            </a:r>
            <a:r>
              <a:rPr lang="en-US" baseline="30000" dirty="0" smtClean="0">
                <a:latin typeface="Calibri" charset="0"/>
                <a:ea typeface="MS PGothic" charset="0"/>
              </a:rPr>
              <a:t>st</a:t>
            </a:r>
            <a:r>
              <a:rPr lang="en-US" dirty="0" smtClean="0">
                <a:latin typeface="Calibri" charset="0"/>
                <a:ea typeface="MS PGothic" charset="0"/>
              </a:rPr>
              <a:t> bullet: The CCSS have followed the NAEP (National Assessment of Educational Progress) guidelines in establishing how much informational text students should read in schools. </a:t>
            </a:r>
          </a:p>
          <a:p>
            <a:pPr eaLnBrk="1" hangingPunct="1">
              <a:spcBef>
                <a:spcPct val="0"/>
              </a:spcBef>
              <a:buSzPct val="25000"/>
            </a:pPr>
            <a:r>
              <a:rPr lang="en-US" dirty="0" smtClean="0">
                <a:latin typeface="Calibri" charset="0"/>
                <a:ea typeface="MS PGothic" charset="0"/>
              </a:rPr>
              <a:t>-By high school, the standards call for a </a:t>
            </a:r>
            <a:r>
              <a:rPr lang="en-US" b="1" dirty="0" smtClean="0">
                <a:latin typeface="Calibri" charset="0"/>
                <a:ea typeface="MS PGothic" charset="0"/>
              </a:rPr>
              <a:t>30/70 split between literary texts and informational texts</a:t>
            </a:r>
            <a:r>
              <a:rPr lang="en-US" dirty="0" smtClean="0">
                <a:latin typeface="Calibri" charset="0"/>
                <a:ea typeface="MS PGothic" charset="0"/>
              </a:rPr>
              <a:t>. THIS IS CRITICAL. </a:t>
            </a:r>
          </a:p>
          <a:p>
            <a:pPr eaLnBrk="1" hangingPunct="1">
              <a:spcBef>
                <a:spcPct val="0"/>
              </a:spcBef>
              <a:buSzPct val="25000"/>
            </a:pPr>
            <a:r>
              <a:rPr lang="en-US" dirty="0" smtClean="0">
                <a:latin typeface="Calibri" charset="0"/>
                <a:ea typeface="MS PGothic" charset="0"/>
              </a:rPr>
              <a:t>The 30/70 split in grades 9-12 does not just refer to ELA/Literacy classes – it means the entire school experience for students, across the day, week, year. </a:t>
            </a:r>
          </a:p>
          <a:p>
            <a:pPr eaLnBrk="1" hangingPunct="1">
              <a:spcBef>
                <a:spcPct val="0"/>
              </a:spcBef>
              <a:buSzPct val="25000"/>
            </a:pPr>
            <a:r>
              <a:rPr lang="en-US" b="1" baseline="0" dirty="0" smtClean="0">
                <a:latin typeface="Calibri" charset="0"/>
                <a:ea typeface="MS PGothic" charset="0"/>
              </a:rPr>
              <a:t>If 70% of what students read throughout the school year needs to be different types of informational text in order</a:t>
            </a:r>
            <a:r>
              <a:rPr lang="en-US" b="1" dirty="0" smtClean="0">
                <a:latin typeface="Calibri" charset="0"/>
                <a:ea typeface="MS PGothic" charset="0"/>
              </a:rPr>
              <a:t> to achieve this distribution, WHAT MUST HAPPEN?</a:t>
            </a:r>
          </a:p>
          <a:p>
            <a:pPr eaLnBrk="1" hangingPunct="1">
              <a:spcBef>
                <a:spcPct val="0"/>
              </a:spcBef>
              <a:buSzPct val="25000"/>
            </a:pPr>
            <a:r>
              <a:rPr lang="en-US" dirty="0" smtClean="0">
                <a:latin typeface="Calibri" charset="0"/>
                <a:ea typeface="MS PGothic" charset="0"/>
              </a:rPr>
              <a:t>-instructors of science, socials studies, arts, technical subjects, etc., must integrate literacy into the content of these courses.</a:t>
            </a:r>
          </a:p>
          <a:p>
            <a:pPr eaLnBrk="1" hangingPunct="1">
              <a:spcBef>
                <a:spcPct val="0"/>
              </a:spcBef>
            </a:pPr>
            <a:endParaRPr lang="en-US" dirty="0" smtClean="0">
              <a:latin typeface="Calibri" charset="0"/>
              <a:ea typeface="MS PGothic" charset="0"/>
            </a:endParaRPr>
          </a:p>
          <a:p>
            <a:pPr eaLnBrk="1" hangingPunct="1">
              <a:spcBef>
                <a:spcPct val="0"/>
              </a:spcBef>
              <a:buSzPct val="25000"/>
            </a:pPr>
            <a:r>
              <a:rPr lang="en-US" dirty="0" smtClean="0">
                <a:latin typeface="Calibri" charset="0"/>
                <a:ea typeface="MS PGothic" charset="0"/>
              </a:rPr>
              <a:t>2</a:t>
            </a:r>
            <a:r>
              <a:rPr lang="en-US" baseline="30000" dirty="0" smtClean="0">
                <a:latin typeface="Calibri" charset="0"/>
                <a:ea typeface="MS PGothic" charset="0"/>
              </a:rPr>
              <a:t>nd</a:t>
            </a:r>
            <a:r>
              <a:rPr lang="en-US" dirty="0" smtClean="0">
                <a:latin typeface="Calibri" charset="0"/>
                <a:ea typeface="MS PGothic" charset="0"/>
              </a:rPr>
              <a:t> bullet: Background knowledge has long been connected to comprehension. Reading informational text is essential in building background knowledge.  A skill needed both in college and the workplace.</a:t>
            </a:r>
          </a:p>
          <a:p>
            <a:pPr eaLnBrk="1" hangingPunct="1">
              <a:spcBef>
                <a:spcPct val="0"/>
              </a:spcBef>
              <a:buSzPct val="25000"/>
            </a:pPr>
            <a:endParaRPr lang="en-US" dirty="0" smtClean="0">
              <a:latin typeface="Calibri" charset="0"/>
              <a:ea typeface="MS PGothic" charset="0"/>
            </a:endParaRPr>
          </a:p>
          <a:p>
            <a:pPr eaLnBrk="1" hangingPunct="1">
              <a:spcBef>
                <a:spcPct val="0"/>
              </a:spcBef>
              <a:buSzPct val="25000"/>
            </a:pPr>
            <a:r>
              <a:rPr lang="en-US" dirty="0" smtClean="0">
                <a:latin typeface="Calibri" charset="0"/>
                <a:ea typeface="MS PGothic" charset="0"/>
              </a:rPr>
              <a:t>3</a:t>
            </a:r>
            <a:r>
              <a:rPr lang="en-US" baseline="30000" dirty="0" smtClean="0">
                <a:latin typeface="Calibri" charset="0"/>
                <a:ea typeface="MS PGothic" charset="0"/>
              </a:rPr>
              <a:t>rd</a:t>
            </a:r>
            <a:r>
              <a:rPr lang="en-US" dirty="0" smtClean="0">
                <a:latin typeface="Calibri" charset="0"/>
                <a:ea typeface="MS PGothic" charset="0"/>
              </a:rPr>
              <a:t> bullet: Even though reading informational texts proves to be more difficult for students, it is a skill that must be developed for college and career readiness.</a:t>
            </a:r>
          </a:p>
          <a:p>
            <a:pPr eaLnBrk="1" hangingPunct="1">
              <a:spcBef>
                <a:spcPct val="0"/>
              </a:spcBef>
              <a:buSzPct val="25000"/>
            </a:pPr>
            <a:endParaRPr lang="en-US" dirty="0" smtClean="0">
              <a:latin typeface="Calibri" charset="0"/>
              <a:ea typeface="MS PGothic" charset="0"/>
            </a:endParaRPr>
          </a:p>
          <a:p>
            <a:pPr eaLnBrk="1" hangingPunct="1">
              <a:spcBef>
                <a:spcPct val="0"/>
              </a:spcBef>
              <a:buSzPct val="25000"/>
            </a:pPr>
            <a:r>
              <a:rPr lang="en-US" dirty="0" smtClean="0">
                <a:latin typeface="Calibri" charset="0"/>
                <a:ea typeface="MS PGothic" charset="0"/>
              </a:rPr>
              <a:t>4</a:t>
            </a:r>
            <a:r>
              <a:rPr lang="en-US" baseline="30000" dirty="0" smtClean="0">
                <a:latin typeface="Calibri" charset="0"/>
                <a:ea typeface="MS PGothic" charset="0"/>
              </a:rPr>
              <a:t>th</a:t>
            </a:r>
            <a:r>
              <a:rPr lang="en-US" dirty="0" smtClean="0">
                <a:latin typeface="Calibri" charset="0"/>
                <a:ea typeface="MS PGothic" charset="0"/>
              </a:rPr>
              <a:t> bullet: Reading a coherent sequence of texts designed to develop content knowledge is also the best way to grow academic vocabulary because students have multiple exposures to words.</a:t>
            </a:r>
          </a:p>
          <a:p>
            <a:pPr eaLnBrk="1" hangingPunct="1">
              <a:spcBef>
                <a:spcPct val="0"/>
              </a:spcBef>
            </a:pPr>
            <a:endParaRPr lang="en-US" dirty="0" smtClean="0">
              <a:latin typeface="Calibri" charset="0"/>
              <a:ea typeface="MS PGothic" charset="0"/>
            </a:endParaRPr>
          </a:p>
          <a:p>
            <a:pPr eaLnBrk="1" hangingPunct="1">
              <a:spcBef>
                <a:spcPct val="0"/>
              </a:spcBef>
            </a:pPr>
            <a:endParaRPr lang="en-US" dirty="0" smtClean="0"/>
          </a:p>
        </p:txBody>
      </p:sp>
      <p:sp>
        <p:nvSpPr>
          <p:cNvPr id="244740" name="Shape 164"/>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MS PGothic" charset="0"/>
              </a:rPr>
              <a:t>-This bears repeating:  The 70/30 split in grades 9-12 does not just refer to ELA/Literacy classes – it means the entire school experience for students, across the day, week, year.</a:t>
            </a:r>
          </a:p>
          <a:p>
            <a:pPr eaLnBrk="1" hangingPunct="1">
              <a:spcBef>
                <a:spcPct val="0"/>
              </a:spcBef>
            </a:pPr>
            <a:r>
              <a:rPr lang="en-US" dirty="0" smtClean="0">
                <a:latin typeface="Calibri" charset="0"/>
                <a:ea typeface="MS PGothic" charset="0"/>
              </a:rPr>
              <a:t>-To achieve this distribution, instructors of science, socials studies, arts, technical subjects, etc., must integrate literacy into the content of these courses.</a:t>
            </a:r>
          </a:p>
          <a:p>
            <a:pPr eaLnBrk="1" hangingPunct="1">
              <a:spcBef>
                <a:spcPct val="0"/>
              </a:spcBef>
              <a:buSzPct val="25000"/>
            </a:pPr>
            <a:r>
              <a:rPr lang="en-US" dirty="0" smtClean="0">
                <a:latin typeface="Calibri" charset="0"/>
                <a:ea typeface="MS PGothic" charset="0"/>
              </a:rPr>
              <a:t>-</a:t>
            </a:r>
            <a:r>
              <a:rPr lang="en-US" b="1" dirty="0" smtClean="0">
                <a:latin typeface="Calibri" charset="0"/>
                <a:ea typeface="MS PGothic" charset="0"/>
              </a:rPr>
              <a:t>The standards demand that students work on literacy in all the content areas, not as a distraction or as an addition to their study of content, but to build their understanding of the content being studied. </a:t>
            </a:r>
          </a:p>
          <a:p>
            <a:pPr eaLnBrk="1" hangingPunct="1">
              <a:spcBef>
                <a:spcPct val="0"/>
              </a:spcBef>
              <a:buSzPct val="25000"/>
            </a:pPr>
            <a:r>
              <a:rPr lang="en-US" dirty="0" smtClean="0">
                <a:latin typeface="Calibri" charset="0"/>
                <a:ea typeface="MS PGothic" charset="0"/>
              </a:rPr>
              <a:t>-Literacy plays a role in science and technology, history and social studies, and in classes focused on the Arts – as well as in English Language Arts.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FAQ : How much informational text should English teachers include?  </a:t>
            </a:r>
          </a:p>
          <a:p>
            <a:pPr eaLnBrk="1" hangingPunct="1">
              <a:spcBef>
                <a:spcPct val="0"/>
              </a:spcBef>
            </a:pPr>
            <a:r>
              <a:rPr lang="en-US" dirty="0" smtClean="0">
                <a:latin typeface="Calibri" charset="0"/>
                <a:ea typeface="MS PGothic" charset="0"/>
              </a:rPr>
              <a:t>Answer:  Approximately 25% percent of the all reading in ELA/Lit classes should be informational texts.</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t>Keeping in mind the goal</a:t>
            </a:r>
            <a:r>
              <a:rPr lang="en-US" baseline="0" dirty="0" smtClean="0"/>
              <a:t> of the CCSS to make sure all students are college and career ready by the time they graduate, please discuss with your groups the following question:</a:t>
            </a:r>
          </a:p>
          <a:p>
            <a:pPr eaLnBrk="1" hangingPunct="1">
              <a:spcBef>
                <a:spcPct val="0"/>
              </a:spcBef>
            </a:pPr>
            <a:r>
              <a:rPr lang="en-US" b="1" dirty="0" smtClean="0"/>
              <a:t>What is the relationship between the amount of informational</a:t>
            </a:r>
            <a:r>
              <a:rPr lang="en-US" b="1" baseline="0" dirty="0" smtClean="0"/>
              <a:t> text students read in K-12 and their level of preparation for college and careers?</a:t>
            </a:r>
            <a:endParaRPr lang="en-US" b="1" dirty="0" smtClean="0"/>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E72E5A3-744E-4556-9C36-AD36F9AE2DD6}" type="slidenum">
              <a:rPr lang="en-US" smtClean="0"/>
              <a:pPr eaLnBrk="1" hangingPunct="1"/>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charset="0"/>
              <a:buNone/>
              <a:defRPr/>
            </a:pPr>
            <a:r>
              <a:rPr lang="en-US" dirty="0" smtClean="0">
                <a:ea typeface="+mn-ea"/>
                <a:cs typeface="+mn-cs"/>
              </a:rPr>
              <a:t>Allow participants 30 seconds to read the quote.</a:t>
            </a:r>
          </a:p>
          <a:p>
            <a:pPr marL="174708" indent="-174708" eaLnBrk="1" fontAlgn="auto" hangingPunct="1">
              <a:spcBef>
                <a:spcPts val="0"/>
              </a:spcBef>
              <a:spcAft>
                <a:spcPts val="0"/>
              </a:spcAft>
              <a:buFont typeface="Arial" charset="0"/>
              <a:buChar char="•"/>
              <a:defRPr/>
            </a:pPr>
            <a:endParaRPr lang="en-US" dirty="0" smtClean="0">
              <a:ea typeface="+mn-ea"/>
              <a:cs typeface="+mn-cs"/>
            </a:endParaRPr>
          </a:p>
          <a:p>
            <a:pPr eaLnBrk="1" fontAlgn="auto" hangingPunct="1">
              <a:spcBef>
                <a:spcPts val="0"/>
              </a:spcBef>
              <a:spcAft>
                <a:spcPts val="0"/>
              </a:spcAft>
              <a:buFont typeface="Arial" charset="0"/>
              <a:buNone/>
              <a:defRPr/>
            </a:pPr>
            <a:r>
              <a:rPr lang="en-US" dirty="0" smtClean="0">
                <a:ea typeface="+mn-ea"/>
                <a:cs typeface="+mn-cs"/>
              </a:rPr>
              <a:t>Ask participants:  Please take a moment and discuss</a:t>
            </a:r>
            <a:r>
              <a:rPr lang="en-US" baseline="0" dirty="0" smtClean="0">
                <a:ea typeface="+mn-ea"/>
                <a:cs typeface="+mn-cs"/>
              </a:rPr>
              <a:t> with you group </a:t>
            </a:r>
            <a:r>
              <a:rPr lang="en-US" b="1" baseline="0" dirty="0" smtClean="0">
                <a:ea typeface="+mn-ea"/>
                <a:cs typeface="+mn-cs"/>
              </a:rPr>
              <a:t>w</a:t>
            </a:r>
            <a:r>
              <a:rPr lang="en-US" b="1" dirty="0" smtClean="0">
                <a:ea typeface="+mn-ea"/>
                <a:cs typeface="+mn-cs"/>
              </a:rPr>
              <a:t>hy it is important for content area teachers to recognize their role in the development of student literacy skills?  How is that role similar and different from ELA teachers?</a:t>
            </a:r>
          </a:p>
          <a:p>
            <a:pPr marL="174708" indent="-174708" eaLnBrk="1" fontAlgn="auto" hangingPunct="1">
              <a:spcBef>
                <a:spcPts val="0"/>
              </a:spcBef>
              <a:spcAft>
                <a:spcPts val="0"/>
              </a:spcAft>
              <a:buFont typeface="Arial" charset="0"/>
              <a:buChar char="•"/>
              <a:defRPr/>
            </a:pPr>
            <a:endParaRPr lang="en-US" dirty="0" smtClean="0">
              <a:ea typeface="+mn-ea"/>
              <a:cs typeface="+mn-cs"/>
            </a:endParaRPr>
          </a:p>
          <a:p>
            <a:pPr eaLnBrk="1" fontAlgn="auto" hangingPunct="1">
              <a:spcBef>
                <a:spcPts val="0"/>
              </a:spcBef>
              <a:spcAft>
                <a:spcPts val="0"/>
              </a:spcAft>
              <a:buFont typeface="Arial" charset="0"/>
              <a:buNone/>
              <a:defRPr/>
            </a:pPr>
            <a:r>
              <a:rPr lang="en-US" dirty="0" smtClean="0">
                <a:ea typeface="+mn-ea"/>
                <a:cs typeface="+mn-cs"/>
              </a:rPr>
              <a:t>Take a few minutes to share and discuss responses.</a:t>
            </a:r>
          </a:p>
          <a:p>
            <a:pPr marL="174708" indent="-174708" eaLnBrk="1" fontAlgn="auto" hangingPunct="1">
              <a:spcBef>
                <a:spcPts val="0"/>
              </a:spcBef>
              <a:spcAft>
                <a:spcPts val="0"/>
              </a:spcAft>
              <a:buFont typeface="Arial" charset="0"/>
              <a:buChar char="•"/>
              <a:defRPr/>
            </a:pPr>
            <a:endParaRPr lang="en-US" dirty="0" smtClean="0">
              <a:ea typeface="+mn-ea"/>
              <a:cs typeface="+mn-cs"/>
            </a:endParaRPr>
          </a:p>
          <a:p>
            <a:pPr eaLnBrk="1" fontAlgn="auto" hangingPunct="1">
              <a:spcBef>
                <a:spcPts val="0"/>
              </a:spcBef>
              <a:spcAft>
                <a:spcPts val="0"/>
              </a:spcAft>
              <a:buFont typeface="Arial" charset="0"/>
              <a:buNone/>
              <a:defRPr/>
            </a:pPr>
            <a:r>
              <a:rPr lang="en-US" b="1" dirty="0" smtClean="0">
                <a:ea typeface="+mn-ea"/>
                <a:cs typeface="+mn-cs"/>
              </a:rPr>
              <a:t>This does not mean that every teacher is a reading or writing teacher, but that every teacher must acknowledge and honor the role of literacy in their content area.</a:t>
            </a:r>
          </a:p>
          <a:p>
            <a:pPr marL="174708" indent="-174708" eaLnBrk="1" fontAlgn="auto" hangingPunct="1">
              <a:spcBef>
                <a:spcPts val="0"/>
              </a:spcBef>
              <a:spcAft>
                <a:spcPts val="0"/>
              </a:spcAft>
              <a:buFont typeface="Arial" charset="0"/>
              <a:buChar char="•"/>
              <a:defRPr/>
            </a:pPr>
            <a:r>
              <a:rPr lang="en-US" dirty="0" smtClean="0">
                <a:ea typeface="+mn-ea"/>
              </a:rPr>
              <a:t>WHAT DO YOU</a:t>
            </a:r>
            <a:r>
              <a:rPr lang="en-US" baseline="0" dirty="0" smtClean="0">
                <a:ea typeface="+mn-ea"/>
              </a:rPr>
              <a:t> </a:t>
            </a:r>
            <a:r>
              <a:rPr lang="en-US" dirty="0" smtClean="0">
                <a:ea typeface="+mn-ea"/>
              </a:rPr>
              <a:t>SEE</a:t>
            </a:r>
            <a:r>
              <a:rPr lang="en-US" baseline="0" dirty="0" smtClean="0">
                <a:ea typeface="+mn-ea"/>
              </a:rPr>
              <a:t> AS SOME OF THE ISSUES IN IMPLEMENTING LITERACY IN CONTENT AREAS?</a:t>
            </a:r>
          </a:p>
          <a:p>
            <a:pPr marL="174708" indent="-174708" eaLnBrk="1" fontAlgn="auto" hangingPunct="1">
              <a:spcBef>
                <a:spcPts val="0"/>
              </a:spcBef>
              <a:spcAft>
                <a:spcPts val="0"/>
              </a:spcAft>
              <a:buFont typeface="Arial" charset="0"/>
              <a:buChar char="•"/>
              <a:defRPr/>
            </a:pPr>
            <a:r>
              <a:rPr lang="en-US" dirty="0" smtClean="0">
                <a:ea typeface="+mn-ea"/>
              </a:rPr>
              <a:t>Science,</a:t>
            </a:r>
            <a:r>
              <a:rPr lang="en-US" baseline="0" dirty="0" smtClean="0">
                <a:ea typeface="+mn-ea"/>
              </a:rPr>
              <a:t> SS teachers aren’t comfortable with incorporating literacy in their classrooms; support must be in place to give them the tools be successful- </a:t>
            </a:r>
            <a:r>
              <a:rPr lang="en-US" baseline="0" dirty="0" err="1" smtClean="0">
                <a:ea typeface="+mn-ea"/>
              </a:rPr>
              <a:t>achievethecore.org</a:t>
            </a:r>
            <a:r>
              <a:rPr lang="en-US" baseline="0" dirty="0" smtClean="0">
                <a:ea typeface="+mn-ea"/>
              </a:rPr>
              <a:t>, select content lead teachers to obtain literacy training and come back to their schools and train their colleagues.</a:t>
            </a:r>
            <a:endParaRPr lang="en-US" dirty="0">
              <a:ea typeface="+mn-ea"/>
            </a:endParaRPr>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99A19F0E-3FCB-421F-9086-F4A209B25F8D}"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MS PGothic" charset="0"/>
              </a:rPr>
              <a:t>This does not mean that every teacher is a reading or writing teacher, but that every teacher must acknowledge and honor the role of literacy in their content area.</a:t>
            </a:r>
          </a:p>
          <a:p>
            <a:endParaRPr lang="en-US" dirty="0" smtClean="0">
              <a:latin typeface="Calibri" charset="0"/>
              <a:ea typeface="MS PGothic" charset="0"/>
            </a:endParaRPr>
          </a:p>
          <a:p>
            <a:r>
              <a:rPr lang="en-US" dirty="0" smtClean="0">
                <a:latin typeface="Calibri" charset="0"/>
                <a:ea typeface="MS PGothic" charset="0"/>
              </a:rPr>
              <a:t>(read 1</a:t>
            </a:r>
            <a:r>
              <a:rPr lang="en-US" baseline="30000" dirty="0" smtClean="0">
                <a:latin typeface="Calibri" charset="0"/>
                <a:ea typeface="MS PGothic" charset="0"/>
              </a:rPr>
              <a:t>st</a:t>
            </a:r>
            <a:r>
              <a:rPr lang="en-US" dirty="0" smtClean="0">
                <a:latin typeface="Calibri" charset="0"/>
                <a:ea typeface="MS PGothic" charset="0"/>
              </a:rPr>
              <a:t> bullet) WHY?</a:t>
            </a:r>
            <a:r>
              <a:rPr lang="en-US" baseline="0" dirty="0" smtClean="0">
                <a:latin typeface="Calibri" charset="0"/>
                <a:ea typeface="MS PGothic" charset="0"/>
              </a:rPr>
              <a:t> How many of you have ever been required to read a fictional text on your job? I was never required to read “Harry Potter” or “50 shades of Grey” to get my pay check, but I have been required to read informational manuals, research articles etc. THIS IS NOT JUST COMMON CORE BUT IT’S COMMON SENSE!</a:t>
            </a:r>
          </a:p>
          <a:p>
            <a:endParaRPr lang="en-US" dirty="0" smtClean="0">
              <a:latin typeface="Calibri" charset="0"/>
              <a:ea typeface="MS PGothic" charset="0"/>
            </a:endParaRPr>
          </a:p>
          <a:p>
            <a:r>
              <a:rPr lang="en-US" dirty="0" smtClean="0">
                <a:latin typeface="Calibri" charset="0"/>
                <a:ea typeface="MS PGothic" charset="0"/>
              </a:rPr>
              <a:t>1</a:t>
            </a:r>
            <a:r>
              <a:rPr lang="en-US" baseline="30000" dirty="0" smtClean="0">
                <a:latin typeface="Calibri" charset="0"/>
                <a:ea typeface="MS PGothic" charset="0"/>
              </a:rPr>
              <a:t>st</a:t>
            </a:r>
            <a:r>
              <a:rPr lang="en-US" dirty="0" smtClean="0">
                <a:latin typeface="Calibri" charset="0"/>
                <a:ea typeface="MS PGothic" charset="0"/>
              </a:rPr>
              <a:t> and 2</a:t>
            </a:r>
            <a:r>
              <a:rPr lang="en-US" baseline="30000" dirty="0" smtClean="0">
                <a:latin typeface="Calibri" charset="0"/>
                <a:ea typeface="MS PGothic" charset="0"/>
              </a:rPr>
              <a:t>nd</a:t>
            </a:r>
            <a:r>
              <a:rPr lang="en-US" dirty="0" smtClean="0">
                <a:latin typeface="Calibri" charset="0"/>
                <a:ea typeface="MS PGothic" charset="0"/>
              </a:rPr>
              <a:t> bullet:  accountability for reading and writing is a major part of college course work, regardless of the subject area.  Work place training, testing, and certification typically involves reading and writing.</a:t>
            </a:r>
          </a:p>
          <a:p>
            <a:endParaRPr lang="en-US" dirty="0" smtClean="0">
              <a:latin typeface="Calibri" charset="0"/>
              <a:ea typeface="MS PGothic" charset="0"/>
            </a:endParaRPr>
          </a:p>
          <a:p>
            <a:r>
              <a:rPr lang="en-US" dirty="0" smtClean="0">
                <a:latin typeface="Calibri" charset="0"/>
                <a:ea typeface="MS PGothic" charset="0"/>
              </a:rPr>
              <a:t>3</a:t>
            </a:r>
            <a:r>
              <a:rPr lang="en-US" baseline="30000" dirty="0" smtClean="0">
                <a:latin typeface="Calibri" charset="0"/>
                <a:ea typeface="MS PGothic" charset="0"/>
              </a:rPr>
              <a:t>rd</a:t>
            </a:r>
            <a:r>
              <a:rPr lang="en-US" dirty="0" smtClean="0">
                <a:latin typeface="Calibri" charset="0"/>
                <a:ea typeface="MS PGothic" charset="0"/>
              </a:rPr>
              <a:t> bullet:  Without aggressive exposure and practice to this type of reading, students will be unprepared for the demands in postsecondary settings.</a:t>
            </a:r>
          </a:p>
          <a:p>
            <a:endParaRPr lang="en-US" dirty="0" smtClean="0">
              <a:latin typeface="Calibri" charset="0"/>
              <a:ea typeface="MS PGothic" charset="0"/>
            </a:endParaRPr>
          </a:p>
          <a:p>
            <a:r>
              <a:rPr lang="en-US" dirty="0" smtClean="0">
                <a:latin typeface="Calibri" charset="0"/>
                <a:ea typeface="MS PGothic" charset="0"/>
              </a:rPr>
              <a:t>4</a:t>
            </a:r>
            <a:r>
              <a:rPr lang="en-US" baseline="30000" dirty="0" smtClean="0">
                <a:latin typeface="Calibri" charset="0"/>
                <a:ea typeface="MS PGothic" charset="0"/>
              </a:rPr>
              <a:t>th</a:t>
            </a:r>
            <a:r>
              <a:rPr lang="en-US" dirty="0" smtClean="0">
                <a:latin typeface="Calibri" charset="0"/>
                <a:ea typeface="MS PGothic" charset="0"/>
              </a:rPr>
              <a:t> bullet:  The increase of informational reading will be evident in high-stakes exams.</a:t>
            </a:r>
          </a:p>
          <a:p>
            <a:endParaRPr lang="en-US" dirty="0" smtClean="0"/>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7E0B76B-5D71-43F1-9A59-D497B66AF457}"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E2789A-EB84-456F-A1B1-76E2490CF3A6}"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educators</a:t>
            </a:r>
            <a:r>
              <a:rPr lang="en-US" baseline="0" dirty="0" smtClean="0"/>
              <a:t> you need to know what the shifts are and why they are required</a:t>
            </a:r>
          </a:p>
          <a:p>
            <a:pPr eaLnBrk="1" hangingPunct="1">
              <a:spcBef>
                <a:spcPct val="0"/>
              </a:spcBef>
            </a:pPr>
            <a:r>
              <a:rPr lang="en-US" baseline="0" dirty="0" smtClean="0"/>
              <a:t>Process them in you minds and internalize them so you can… </a:t>
            </a:r>
          </a:p>
          <a:p>
            <a:pPr eaLnBrk="1" hangingPunct="1">
              <a:spcBef>
                <a:spcPct val="0"/>
              </a:spcBef>
            </a:pPr>
            <a:r>
              <a:rPr lang="en-US" baseline="0" dirty="0" smtClean="0"/>
              <a:t>utilize your knowledge of the shifts when lesson planning and making decisions about…</a:t>
            </a:r>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F60B0A-6E88-4DED-8EB9-AE895C9BDE99}"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Shape 18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Shape 184"/>
          <p:cNvSpPr>
            <a:spLocks noGrp="1"/>
          </p:cNvSpPr>
          <p:nvPr>
            <p:ph type="body" idx="1"/>
          </p:nvPr>
        </p:nvSpPr>
        <p:spPr bwMode="auto">
          <a:xfrm>
            <a:off x="701675" y="4416425"/>
            <a:ext cx="560705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eaLnBrk="1" hangingPunct="1">
              <a:spcBef>
                <a:spcPct val="0"/>
              </a:spcBef>
              <a:buSzPct val="25000"/>
            </a:pPr>
            <a:r>
              <a:rPr lang="en-US" dirty="0" smtClean="0">
                <a:latin typeface="Calibri" charset="0"/>
                <a:ea typeface="MS PGothic" charset="0"/>
              </a:rPr>
              <a:t>The second of the three shifts in ELA/Literacy concerns evidence – asking students to pay close attention to what they read and to support what they say or write about it by providing evidence.  </a:t>
            </a:r>
          </a:p>
          <a:p>
            <a:pPr eaLnBrk="1" hangingPunct="1">
              <a:spcBef>
                <a:spcPct val="0"/>
              </a:spcBef>
            </a:pPr>
            <a:endParaRPr lang="en-US" dirty="0" smtClean="0">
              <a:latin typeface="Calibri" charset="0"/>
              <a:ea typeface="MS PGothic" charset="0"/>
            </a:endParaRPr>
          </a:p>
          <a:p>
            <a:pPr eaLnBrk="1" hangingPunct="1">
              <a:spcBef>
                <a:spcPct val="0"/>
              </a:spcBef>
              <a:buClr>
                <a:srgbClr val="000000"/>
              </a:buClr>
              <a:buSzPct val="153000"/>
              <a:buFontTx/>
              <a:buChar char="•"/>
            </a:pPr>
            <a:r>
              <a:rPr lang="en-US" dirty="0" smtClean="0"/>
              <a:t>Great text-dependent questions are key to building knowledge from content-rich text.  Text-dependent questions will point students toward parts of the text most important to pay attention to. </a:t>
            </a:r>
          </a:p>
          <a:p>
            <a:pPr eaLnBrk="1" hangingPunct="1">
              <a:spcBef>
                <a:spcPct val="0"/>
              </a:spcBef>
              <a:buClr>
                <a:srgbClr val="000000"/>
              </a:buClr>
              <a:buSzPct val="153000"/>
              <a:buFontTx/>
              <a:buChar char="•"/>
            </a:pPr>
            <a:r>
              <a:rPr lang="en-US" dirty="0" smtClean="0"/>
              <a:t>Teachers can use questions to highlight and scaffold key knowledge and information from texts, and provide the necessary practice with complex text.</a:t>
            </a:r>
          </a:p>
          <a:p>
            <a:pPr eaLnBrk="1" hangingPunct="1">
              <a:spcBef>
                <a:spcPct val="0"/>
              </a:spcBef>
              <a:buClr>
                <a:srgbClr val="000000"/>
              </a:buClr>
              <a:buSzPct val="153000"/>
              <a:buFontTx/>
              <a:buChar char="•"/>
            </a:pPr>
            <a:r>
              <a:rPr lang="en-US" dirty="0" smtClean="0"/>
              <a:t>Answering text-dependent questions requires students to examine and use evidence from the text</a:t>
            </a:r>
            <a:endParaRPr lang="en-US" baseline="0" dirty="0" smtClean="0"/>
          </a:p>
          <a:p>
            <a:pPr eaLnBrk="1" hangingPunct="1">
              <a:spcBef>
                <a:spcPct val="0"/>
              </a:spcBef>
              <a:buSzPct val="25000"/>
            </a:pPr>
            <a:endParaRPr lang="en-US" dirty="0" smtClean="0">
              <a:latin typeface="Calibri" charset="0"/>
              <a:ea typeface="MS PGothic" charset="0"/>
            </a:endParaRPr>
          </a:p>
          <a:p>
            <a:pPr eaLnBrk="1" hangingPunct="1">
              <a:spcBef>
                <a:spcPct val="0"/>
              </a:spcBef>
              <a:buSzPct val="25000"/>
            </a:pPr>
            <a:r>
              <a:rPr lang="en-US" dirty="0" smtClean="0">
                <a:latin typeface="Calibri" charset="0"/>
                <a:ea typeface="MS PGothic" charset="0"/>
              </a:rPr>
              <a:t>Grounding reading, writing and speaking in evidence from the text is not only applicable to informational text, but to stories as well. </a:t>
            </a:r>
          </a:p>
          <a:p>
            <a:pPr eaLnBrk="1" hangingPunct="1">
              <a:spcBef>
                <a:spcPct val="0"/>
              </a:spcBef>
            </a:pPr>
            <a:endParaRPr lang="en-US" dirty="0" smtClean="0">
              <a:latin typeface="Calibri" charset="0"/>
              <a:ea typeface="MS PGothic" charset="0"/>
            </a:endParaRPr>
          </a:p>
          <a:p>
            <a:pPr eaLnBrk="1" hangingPunct="1">
              <a:spcBef>
                <a:spcPct val="0"/>
              </a:spcBef>
              <a:buSzPct val="25000"/>
            </a:pPr>
            <a:r>
              <a:rPr lang="en-US" dirty="0" smtClean="0">
                <a:latin typeface="Calibri" charset="0"/>
                <a:ea typeface="MS PGothic" charset="0"/>
              </a:rPr>
              <a:t>Focusing on evidence in this way can be thought of as  </a:t>
            </a:r>
            <a:r>
              <a:rPr lang="ja-JP" altLang="en-US" dirty="0" smtClean="0">
                <a:latin typeface="Calibri" charset="0"/>
                <a:ea typeface="MS PGothic" charset="0"/>
              </a:rPr>
              <a:t>“</a:t>
            </a:r>
            <a:r>
              <a:rPr lang="en-US" altLang="ja-JP" dirty="0" smtClean="0">
                <a:latin typeface="Calibri" charset="0"/>
                <a:ea typeface="MS PGothic" charset="0"/>
              </a:rPr>
              <a:t>reading like a detective and writing like a reporter.</a:t>
            </a:r>
            <a:r>
              <a:rPr lang="ja-JP" altLang="en-US" dirty="0" smtClean="0">
                <a:latin typeface="Calibri" charset="0"/>
                <a:ea typeface="MS PGothic" charset="0"/>
              </a:rPr>
              <a:t>”</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48836" name="Shape 185"/>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8" name="Shape 190"/>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Shape 191"/>
          <p:cNvSpPr>
            <a:spLocks noGrp="1"/>
          </p:cNvSpPr>
          <p:nvPr>
            <p:ph type="body" idx="1"/>
          </p:nvPr>
        </p:nvSpPr>
        <p:spPr bwMode="auto">
          <a:xfrm>
            <a:off x="701675" y="4416425"/>
            <a:ext cx="5607050" cy="489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chemeClr val="tx1"/>
                </a:solidFill>
                <a:sym typeface="Arial" charset="0"/>
              </a:rPr>
              <a:t>Evidence is a major emphasis of the ELA Standards (read slide)</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chemeClr val="tx1"/>
                </a:solidFill>
                <a:sym typeface="Arial" charset="0"/>
              </a:rPr>
              <a:t>AGAIN THIS IS COMMON CORE BUT ALSO COMMON SENSE</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chemeClr val="tx1"/>
                </a:solidFill>
                <a:sym typeface="Arial" charset="0"/>
              </a:rPr>
              <a:t>In</a:t>
            </a:r>
            <a:r>
              <a:rPr lang="en-US" baseline="0" dirty="0" smtClean="0">
                <a:solidFill>
                  <a:schemeClr val="tx1"/>
                </a:solidFill>
                <a:sym typeface="Arial" charset="0"/>
              </a:rPr>
              <a:t> the work place I’ve gotten a promotion because I read and used evidence to support my responses to questions.  That is how you become the “go to” person in the work place. People go to you for answers to questions and you have the answers because you read and use evidence from the readings to support your answers.  It allows you to have confidence and build a good name for yourself as someone who knows what you are talking about.  I’VE LIVED THIS! Of course you need good interpersonal communication skills and professional relationships as well, don’t get me wrong</a:t>
            </a:r>
            <a:r>
              <a:rPr lang="en-US" baseline="0" dirty="0" smtClean="0">
                <a:solidFill>
                  <a:schemeClr val="tx1"/>
                </a:solidFill>
                <a:sym typeface="Wingdings"/>
              </a:rPr>
              <a:t> But this is helps you become and be perceived as competent.</a:t>
            </a:r>
            <a:endParaRPr lang="en-US" dirty="0" smtClean="0">
              <a:solidFill>
                <a:schemeClr val="tx1"/>
              </a:solidFill>
              <a:sym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chemeClr val="tx1"/>
                </a:solidFill>
                <a:sym typeface="Arial" charset="0"/>
              </a:rPr>
              <a:t>-Again in</a:t>
            </a:r>
            <a:r>
              <a:rPr lang="en-US" baseline="0" dirty="0" smtClean="0">
                <a:solidFill>
                  <a:schemeClr val="tx1"/>
                </a:solidFill>
                <a:sym typeface="Arial" charset="0"/>
              </a:rPr>
              <a:t> almost any situation you need to be able to cite evidence to support your claims, arguments or point of view.  Just ask my husband! There are times when he tells me something and I have asked him are you basing this off something you researched or read or is this just what you think? (share story of rescheduling Greece vacation)</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solidFill>
                <a:schemeClr val="tx1"/>
              </a:solidFill>
              <a:sym typeface="Arial" charset="0"/>
            </a:endParaRPr>
          </a:p>
          <a:p>
            <a:pPr eaLnBrk="1" hangingPunct="1">
              <a:spcBef>
                <a:spcPct val="0"/>
              </a:spcBef>
              <a:buSzPct val="25000"/>
            </a:pPr>
            <a:r>
              <a:rPr lang="en-US" dirty="0" smtClean="0">
                <a:latin typeface="Calibri" charset="0"/>
                <a:ea typeface="MS PGothic" charset="0"/>
              </a:rPr>
              <a:t>1</a:t>
            </a:r>
            <a:r>
              <a:rPr lang="en-US" baseline="30000" dirty="0" smtClean="0">
                <a:latin typeface="Calibri" charset="0"/>
                <a:ea typeface="MS PGothic" charset="0"/>
              </a:rPr>
              <a:t>st</a:t>
            </a:r>
            <a:r>
              <a:rPr lang="en-US" dirty="0" smtClean="0">
                <a:latin typeface="Calibri" charset="0"/>
                <a:ea typeface="MS PGothic" charset="0"/>
              </a:rPr>
              <a:t> bullet:  These standards are standards for college and career readiness, and </a:t>
            </a:r>
            <a:r>
              <a:rPr lang="en-US" b="1" u="sng" dirty="0" smtClean="0">
                <a:latin typeface="Calibri" charset="0"/>
                <a:ea typeface="MS PGothic" charset="0"/>
              </a:rPr>
              <a:t>most college and career writing requires students to take a position or inform others while citing evidence from text, not to provide a personal opinion.</a:t>
            </a:r>
            <a:r>
              <a:rPr lang="en-US" b="1" dirty="0" smtClean="0">
                <a:latin typeface="Calibri" charset="0"/>
                <a:ea typeface="MS PGothic" charset="0"/>
              </a:rPr>
              <a:t> </a:t>
            </a:r>
            <a:r>
              <a:rPr lang="en-US" dirty="0" smtClean="0">
                <a:latin typeface="Calibri" charset="0"/>
                <a:ea typeface="MS PGothic" charset="0"/>
              </a:rPr>
              <a:t>This is a sharp departure from much common, current practice where students are asked to relate the text to themselves in narrative expressive pieces, to share their views on various topics.</a:t>
            </a:r>
          </a:p>
          <a:p>
            <a:pPr eaLnBrk="1" hangingPunct="1">
              <a:spcBef>
                <a:spcPct val="0"/>
              </a:spcBef>
              <a:buSzPct val="25000"/>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2nd bullet:  Across the grades, and even across the content areas, students need to develop the skill of grounding their responses in evidence from the text.  Requiring students to use evidence can and should occur during oral discussions with read aloud in the youngest grades and continue across all grades and content areas.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3</a:t>
            </a:r>
            <a:r>
              <a:rPr lang="en-US" baseline="30000" dirty="0" smtClean="0">
                <a:latin typeface="Calibri" charset="0"/>
                <a:ea typeface="MS PGothic" charset="0"/>
              </a:rPr>
              <a:t>rd</a:t>
            </a:r>
            <a:r>
              <a:rPr lang="en-US" dirty="0" smtClean="0">
                <a:latin typeface="Calibri" charset="0"/>
                <a:ea typeface="MS PGothic" charset="0"/>
              </a:rPr>
              <a:t> and 4</a:t>
            </a:r>
            <a:r>
              <a:rPr lang="en-US" baseline="30000" dirty="0" smtClean="0">
                <a:latin typeface="Calibri" charset="0"/>
                <a:ea typeface="MS PGothic" charset="0"/>
              </a:rPr>
              <a:t>th</a:t>
            </a:r>
            <a:r>
              <a:rPr lang="en-US" dirty="0" smtClean="0">
                <a:latin typeface="Calibri" charset="0"/>
                <a:ea typeface="MS PGothic" charset="0"/>
              </a:rPr>
              <a:t> bullet:  Even when students are reading grade-level texts, they are too often being encouraged to write or discuss without using evidence from these texts.   It is easier to talk about personal responses than to analyze what the text has to say, hence students - and teachers - are likely to engage in this type of dialogue before a text is fully analyzed. The unintended consequence of all of this? Less time in the text, more outside the text; this is problematic in any case but far more so with the complex text the Standards require.</a:t>
            </a:r>
          </a:p>
          <a:p>
            <a:pPr eaLnBrk="1" hangingPunct="1">
              <a:spcBef>
                <a:spcPct val="0"/>
              </a:spcBef>
              <a:buSzPct val="25000"/>
            </a:pPr>
            <a:endParaRPr lang="en-US" dirty="0" smtClean="0">
              <a:latin typeface="Calibri" charset="0"/>
              <a:ea typeface="MS PGothic" charset="0"/>
            </a:endParaRPr>
          </a:p>
          <a:p>
            <a:pPr eaLnBrk="1" hangingPunct="1">
              <a:spcBef>
                <a:spcPct val="0"/>
              </a:spcBef>
              <a:buSzPct val="25000"/>
            </a:pPr>
            <a:r>
              <a:rPr lang="en-US" b="1" dirty="0" smtClean="0">
                <a:latin typeface="Calibri" charset="0"/>
                <a:ea typeface="MS PGothic" charset="0"/>
              </a:rPr>
              <a:t>This is does not mean banishing personal responses to text. Though not called for in the standards, there are times these responses and discussion are essential. They are best done, however, AFTER the text is fully analyzed. At this point students' personal responses will be enhanced by what the text has to offer. </a:t>
            </a:r>
            <a:endParaRPr lang="en-US" dirty="0" smtClean="0">
              <a:latin typeface="Calibri" charset="0"/>
              <a:ea typeface="MS PGothic" charset="0"/>
            </a:endParaRPr>
          </a:p>
          <a:p>
            <a:pPr eaLnBrk="1" hangingPunct="1">
              <a:spcBef>
                <a:spcPct val="0"/>
              </a:spcBef>
            </a:pPr>
            <a:endParaRPr lang="en-US" dirty="0" smtClean="0">
              <a:latin typeface="Calibri" charset="0"/>
              <a:ea typeface="MS PGothic"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solidFill>
                <a:schemeClr val="tx1"/>
              </a:solidFill>
              <a:sym typeface="Arial" charset="0"/>
            </a:endParaRPr>
          </a:p>
          <a:p>
            <a:pPr eaLnBrk="1" hangingPunct="1">
              <a:spcBef>
                <a:spcPct val="0"/>
              </a:spcBef>
            </a:pPr>
            <a:endParaRPr lang="en-US" dirty="0" smtClean="0"/>
          </a:p>
        </p:txBody>
      </p:sp>
      <p:sp>
        <p:nvSpPr>
          <p:cNvPr id="249860" name="Shape 192"/>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sym typeface="Arial" charset="0"/>
              </a:rPr>
              <a:t>Let’s examine this more closely.</a:t>
            </a:r>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25</a:t>
            </a:fld>
            <a:endParaRPr lang="en-US" dirty="0"/>
          </a:p>
        </p:txBody>
      </p:sp>
    </p:spTree>
    <p:extLst>
      <p:ext uri="{BB962C8B-B14F-4D97-AF65-F5344CB8AC3E}">
        <p14:creationId xmlns:p14="http://schemas.microsoft.com/office/powerpoint/2010/main" val="8880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Someone</a:t>
            </a:r>
            <a:r>
              <a:rPr lang="en-US" baseline="0" dirty="0" smtClean="0"/>
              <a:t> r</a:t>
            </a:r>
            <a:r>
              <a:rPr lang="en-US" dirty="0" smtClean="0"/>
              <a:t>ead aloud what is on the board.</a:t>
            </a:r>
          </a:p>
          <a:p>
            <a:pPr eaLnBrk="1" hangingPunct="1">
              <a:spcBef>
                <a:spcPct val="0"/>
              </a:spcBef>
            </a:pPr>
            <a:r>
              <a:rPr lang="en-US" baseline="0" dirty="0" smtClean="0"/>
              <a:t>Tell me is this a Text Dependent Question and why?</a:t>
            </a:r>
          </a:p>
          <a:p>
            <a:pPr eaLnBrk="1" hangingPunct="1">
              <a:spcBef>
                <a:spcPct val="0"/>
              </a:spcBef>
            </a:pPr>
            <a:r>
              <a:rPr lang="en-US" b="1" baseline="0" dirty="0" smtClean="0"/>
              <a:t>What are the only two things I need to have prior knowledge about to answer this question?</a:t>
            </a:r>
          </a:p>
          <a:p>
            <a:pPr eaLnBrk="1" hangingPunct="1">
              <a:spcBef>
                <a:spcPct val="0"/>
              </a:spcBef>
            </a:pPr>
            <a:r>
              <a:rPr lang="en-US" baseline="0" dirty="0" smtClean="0"/>
              <a:t>(relaxation and problem solving) does that have anything to do about DNA?</a:t>
            </a:r>
          </a:p>
          <a:p>
            <a:pPr eaLnBrk="1" hangingPunct="1">
              <a:spcBef>
                <a:spcPct val="0"/>
              </a:spcBef>
            </a:pPr>
            <a:r>
              <a:rPr lang="en-US" baseline="0" dirty="0" smtClean="0"/>
              <a:t>Students don’t have the same backgrounds and experiences, but they are asked to answer questions the rely on their prior experiences to answer the question IS THAT FAIR</a:t>
            </a:r>
            <a:r>
              <a:rPr lang="en-US" b="1" baseline="0" dirty="0" smtClean="0"/>
              <a:t>? Remember the WORD SCRAMBLE ACTIVTY.</a:t>
            </a:r>
          </a:p>
          <a:p>
            <a:pPr eaLnBrk="1" hangingPunct="1">
              <a:spcBef>
                <a:spcPct val="0"/>
              </a:spcBef>
            </a:pPr>
            <a:r>
              <a:rPr lang="en-US" b="1" baseline="0" dirty="0" smtClean="0"/>
              <a:t>HOW DO TDQ level the playing field?</a:t>
            </a:r>
            <a:endParaRPr lang="en-US" b="1" dirty="0" smtClean="0"/>
          </a:p>
        </p:txBody>
      </p:sp>
      <p:sp>
        <p:nvSpPr>
          <p:cNvPr id="419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6FD341-519E-4B8E-AA16-26099BFFDB1F}"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these</a:t>
            </a:r>
            <a:r>
              <a:rPr lang="en-US" baseline="0" dirty="0" smtClean="0"/>
              <a:t> sets of questions that are pre CCSS and CCSS.  What do you notice?</a:t>
            </a:r>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27</a:t>
            </a:fld>
            <a:endParaRPr lang="en-US" dirty="0"/>
          </a:p>
        </p:txBody>
      </p:sp>
    </p:spTree>
    <p:extLst>
      <p:ext uri="{BB962C8B-B14F-4D97-AF65-F5344CB8AC3E}">
        <p14:creationId xmlns:p14="http://schemas.microsoft.com/office/powerpoint/2010/main" val="1640221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8" name="Shape 230"/>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Shape 231"/>
          <p:cNvSpPr>
            <a:spLocks noGrp="1"/>
          </p:cNvSpPr>
          <p:nvPr>
            <p:ph type="body" idx="1"/>
          </p:nvPr>
        </p:nvSpPr>
        <p:spPr bwMode="auto">
          <a:xfrm>
            <a:off x="701675" y="4416425"/>
            <a:ext cx="5607050" cy="193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charset="0"/>
                <a:ea typeface="MS PGothic" charset="0"/>
              </a:rPr>
              <a:t>The third shift requires that ALL students have regular practice with grade level, appropriately complex text and its academic language (vocabulary </a:t>
            </a:r>
            <a:r>
              <a:rPr lang="en-US" b="1" dirty="0" smtClean="0">
                <a:latin typeface="Calibri" charset="0"/>
                <a:ea typeface="MS PGothic" charset="0"/>
              </a:rPr>
              <a:t>and syntax</a:t>
            </a:r>
            <a:r>
              <a:rPr lang="en-US" dirty="0" smtClean="0">
                <a:latin typeface="Calibri" charset="0"/>
                <a:ea typeface="MS PGothic" charset="0"/>
              </a:rPr>
              <a:t>).</a:t>
            </a:r>
          </a:p>
          <a:p>
            <a:pPr eaLnBrk="1" hangingPunct="1">
              <a:spcBef>
                <a:spcPct val="0"/>
              </a:spcBef>
            </a:pPr>
            <a:endParaRPr lang="en-US" dirty="0" smtClean="0">
              <a:solidFill>
                <a:srgbClr val="FF0000"/>
              </a:solidFill>
            </a:endParaRPr>
          </a:p>
        </p:txBody>
      </p:sp>
      <p:sp>
        <p:nvSpPr>
          <p:cNvPr id="254980" name="Shape 232"/>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2" name="Shape 237"/>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Shape 238"/>
          <p:cNvSpPr>
            <a:spLocks noGrp="1"/>
          </p:cNvSpPr>
          <p:nvPr>
            <p:ph type="body" idx="1"/>
          </p:nvPr>
        </p:nvSpPr>
        <p:spPr bwMode="auto">
          <a:xfrm>
            <a:off x="701675" y="4416425"/>
            <a:ext cx="5607050" cy="563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eaLnBrk="1" hangingPunct="1">
              <a:spcBef>
                <a:spcPct val="0"/>
              </a:spcBef>
            </a:pPr>
            <a:r>
              <a:rPr lang="en-US" dirty="0" smtClean="0">
                <a:latin typeface="Calibri" charset="0"/>
                <a:ea typeface="MS PGothic" charset="0"/>
              </a:rPr>
              <a:t>1</a:t>
            </a:r>
            <a:r>
              <a:rPr lang="en-US" baseline="30000" dirty="0" smtClean="0">
                <a:latin typeface="Calibri" charset="0"/>
                <a:ea typeface="MS PGothic" charset="0"/>
              </a:rPr>
              <a:t>st</a:t>
            </a:r>
            <a:r>
              <a:rPr lang="en-US" dirty="0" smtClean="0">
                <a:latin typeface="Calibri" charset="0"/>
                <a:ea typeface="MS PGothic" charset="0"/>
              </a:rPr>
              <a:t> bullet:  STUDENTS</a:t>
            </a:r>
            <a:r>
              <a:rPr lang="en-US" baseline="0" dirty="0" smtClean="0">
                <a:latin typeface="Calibri" charset="0"/>
                <a:ea typeface="MS PGothic" charset="0"/>
              </a:rPr>
              <a:t> ARE READING TEXT THAT IS AT A VERY LOW LEVEL IN COMPARISON TO WHAT THEY ENCOUNTER IN COLLEGE.</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 gap in the text complexity of what students read by the end of high school and what they are required to read in both college and careers </a:t>
            </a:r>
            <a:r>
              <a:rPr lang="en-US" baseline="0" dirty="0" smtClean="0">
                <a:latin typeface="Calibri" charset="0"/>
                <a:ea typeface="MS PGothic" charset="0"/>
              </a:rPr>
              <a:t> IS </a:t>
            </a:r>
            <a:r>
              <a:rPr lang="en-US" dirty="0" smtClean="0">
                <a:latin typeface="Calibri" charset="0"/>
                <a:ea typeface="MS PGothic" charset="0"/>
              </a:rPr>
              <a:t>by 4 years! (</a:t>
            </a:r>
            <a:r>
              <a:rPr lang="en-US" b="1" dirty="0" smtClean="0">
                <a:latin typeface="Calibri" charset="0"/>
                <a:ea typeface="MS PGothic" charset="0"/>
              </a:rPr>
              <a:t>Studies by Hayes and </a:t>
            </a:r>
            <a:r>
              <a:rPr lang="en-US" b="1" dirty="0" err="1" smtClean="0">
                <a:latin typeface="Calibri" charset="0"/>
                <a:ea typeface="MS PGothic" charset="0"/>
              </a:rPr>
              <a:t>Wolfer</a:t>
            </a:r>
            <a:r>
              <a:rPr lang="en-US" b="1" dirty="0" smtClean="0">
                <a:latin typeface="Calibri" charset="0"/>
                <a:ea typeface="MS PGothic" charset="0"/>
              </a:rPr>
              <a:t>) cited in the Standards show that the texts students are asked to read in 11</a:t>
            </a:r>
            <a:r>
              <a:rPr lang="en-US" b="1" baseline="30000" dirty="0" smtClean="0">
                <a:latin typeface="Calibri" charset="0"/>
                <a:ea typeface="MS PGothic" charset="0"/>
              </a:rPr>
              <a:t>th</a:t>
            </a:r>
            <a:r>
              <a:rPr lang="en-US" b="1" dirty="0" smtClean="0">
                <a:latin typeface="Calibri" charset="0"/>
                <a:ea typeface="MS PGothic" charset="0"/>
              </a:rPr>
              <a:t> grade are equal in complexity to what students were asked to read in 7</a:t>
            </a:r>
            <a:r>
              <a:rPr lang="en-US" b="1" baseline="30000" dirty="0" smtClean="0">
                <a:latin typeface="Calibri" charset="0"/>
                <a:ea typeface="MS PGothic" charset="0"/>
              </a:rPr>
              <a:t>th</a:t>
            </a:r>
            <a:r>
              <a:rPr lang="en-US" b="1" dirty="0" smtClean="0">
                <a:latin typeface="Calibri" charset="0"/>
                <a:ea typeface="MS PGothic" charset="0"/>
              </a:rPr>
              <a:t> grade in 1961.  </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2</a:t>
            </a:r>
            <a:r>
              <a:rPr lang="en-US" baseline="30000" dirty="0" smtClean="0">
                <a:latin typeface="Calibri" charset="0"/>
                <a:ea typeface="MS PGothic" charset="0"/>
              </a:rPr>
              <a:t>nd</a:t>
            </a:r>
            <a:r>
              <a:rPr lang="en-US" dirty="0" smtClean="0">
                <a:latin typeface="Calibri" charset="0"/>
                <a:ea typeface="MS PGothic" charset="0"/>
              </a:rPr>
              <a:t> bullet:  In a study done by ACT in 2006, it was found that the complexity level of what students read at each grade level has dropped 4 years in the last half of the 20th century (and has remained the same in the last decade). </a:t>
            </a:r>
            <a:r>
              <a:rPr lang="en-US" b="1" u="sng" dirty="0" smtClean="0">
                <a:latin typeface="Calibri" charset="0"/>
                <a:ea typeface="MS PGothic" charset="0"/>
              </a:rPr>
              <a:t>Yet, a student</a:t>
            </a:r>
            <a:r>
              <a:rPr lang="ja-JP" altLang="en-US" b="1" u="sng" dirty="0" smtClean="0">
                <a:latin typeface="Calibri" charset="0"/>
                <a:ea typeface="MS PGothic" charset="0"/>
              </a:rPr>
              <a:t>’</a:t>
            </a:r>
            <a:r>
              <a:rPr lang="en-US" altLang="ja-JP" b="1" u="sng" dirty="0" smtClean="0">
                <a:latin typeface="Calibri" charset="0"/>
                <a:ea typeface="MS PGothic" charset="0"/>
              </a:rPr>
              <a:t>s ability to read complex text is the greatest predictor of college success.</a:t>
            </a:r>
          </a:p>
          <a:p>
            <a:pPr eaLnBrk="1" hangingPunct="1">
              <a:spcBef>
                <a:spcPct val="0"/>
              </a:spcBef>
            </a:pPr>
            <a:endParaRPr lang="en-US" altLang="ja-JP" dirty="0" smtClean="0">
              <a:latin typeface="Calibri" charset="0"/>
              <a:ea typeface="MS PGothic" charset="0"/>
            </a:endParaRPr>
          </a:p>
          <a:p>
            <a:pPr eaLnBrk="1" hangingPunct="1">
              <a:spcBef>
                <a:spcPct val="0"/>
              </a:spcBef>
              <a:buFontTx/>
              <a:buChar char="•"/>
            </a:pPr>
            <a:endParaRPr lang="en-US" dirty="0" smtClean="0">
              <a:latin typeface="Calibri" charset="0"/>
              <a:ea typeface="MS PGothic" charset="0"/>
              <a:sym typeface="Arial" charset="0"/>
            </a:endParaRPr>
          </a:p>
          <a:p>
            <a:pPr eaLnBrk="1" hangingPunct="1">
              <a:spcBef>
                <a:spcPct val="0"/>
              </a:spcBef>
            </a:pPr>
            <a:r>
              <a:rPr lang="en-US" dirty="0" smtClean="0">
                <a:latin typeface="Calibri" charset="0"/>
                <a:ea typeface="MS PGothic" charset="0"/>
                <a:sym typeface="Arial" charset="0"/>
              </a:rPr>
              <a:t>3</a:t>
            </a:r>
            <a:r>
              <a:rPr lang="en-US" baseline="30000" dirty="0" smtClean="0">
                <a:latin typeface="Calibri" charset="0"/>
                <a:ea typeface="MS PGothic" charset="0"/>
                <a:sym typeface="Arial" charset="0"/>
              </a:rPr>
              <a:t>rd</a:t>
            </a:r>
            <a:r>
              <a:rPr lang="en-US" dirty="0" smtClean="0">
                <a:latin typeface="Calibri" charset="0"/>
                <a:ea typeface="MS PGothic" charset="0"/>
                <a:sym typeface="Arial" charset="0"/>
              </a:rPr>
              <a:t> bullet:  Less than 50% of graduates can read sufficiently complex texts. </a:t>
            </a:r>
          </a:p>
          <a:p>
            <a:pPr eaLnBrk="1" hangingPunct="1">
              <a:spcBef>
                <a:spcPct val="0"/>
              </a:spcBef>
              <a:buFontTx/>
              <a:buChar char="•"/>
            </a:pPr>
            <a:endParaRPr lang="en-US" dirty="0" smtClean="0">
              <a:latin typeface="Calibri" charset="0"/>
              <a:ea typeface="MS PGothic" charset="0"/>
              <a:sym typeface="Arial" charset="0"/>
            </a:endParaRPr>
          </a:p>
          <a:p>
            <a:pPr eaLnBrk="1" hangingPunct="1">
              <a:spcBef>
                <a:spcPct val="0"/>
              </a:spcBef>
            </a:pPr>
            <a:r>
              <a:rPr lang="en-US" dirty="0" smtClean="0">
                <a:latin typeface="Calibri" charset="0"/>
                <a:ea typeface="MS PGothic" charset="0"/>
                <a:sym typeface="Arial" charset="0"/>
              </a:rPr>
              <a:t>4</a:t>
            </a:r>
            <a:r>
              <a:rPr lang="en-US" baseline="30000" dirty="0" smtClean="0">
                <a:latin typeface="Calibri" charset="0"/>
                <a:ea typeface="MS PGothic" charset="0"/>
                <a:sym typeface="Arial" charset="0"/>
              </a:rPr>
              <a:t>th</a:t>
            </a:r>
            <a:r>
              <a:rPr lang="en-US" dirty="0" smtClean="0">
                <a:latin typeface="Calibri" charset="0"/>
                <a:ea typeface="MS PGothic" charset="0"/>
                <a:sym typeface="Arial" charset="0"/>
              </a:rPr>
              <a:t> bullet:  The Standards build a </a:t>
            </a:r>
            <a:r>
              <a:rPr lang="ja-JP" altLang="en-US" dirty="0" smtClean="0">
                <a:latin typeface="Calibri" charset="0"/>
                <a:ea typeface="MS PGothic" charset="0"/>
                <a:sym typeface="Arial" charset="0"/>
              </a:rPr>
              <a:t>“</a:t>
            </a:r>
            <a:r>
              <a:rPr lang="en-US" altLang="ja-JP" dirty="0" smtClean="0">
                <a:latin typeface="Calibri" charset="0"/>
                <a:ea typeface="MS PGothic" charset="0"/>
                <a:sym typeface="Arial" charset="0"/>
              </a:rPr>
              <a:t>staircase of complexity,</a:t>
            </a:r>
            <a:r>
              <a:rPr lang="ja-JP" altLang="en-US" dirty="0" smtClean="0">
                <a:latin typeface="Calibri" charset="0"/>
                <a:ea typeface="MS PGothic" charset="0"/>
                <a:sym typeface="Arial" charset="0"/>
              </a:rPr>
              <a:t>’”</a:t>
            </a:r>
            <a:r>
              <a:rPr lang="en-US" altLang="ja-JP" dirty="0" smtClean="0">
                <a:latin typeface="Calibri" charset="0"/>
                <a:ea typeface="MS PGothic" charset="0"/>
                <a:sym typeface="Arial" charset="0"/>
              </a:rPr>
              <a:t> which allows students to read increasingly complex text through the years </a:t>
            </a:r>
            <a:r>
              <a:rPr lang="en-US" altLang="ja-JP" dirty="0" smtClean="0">
                <a:latin typeface="Calibri" charset="0"/>
                <a:ea typeface="MS PGothic" charset="0"/>
              </a:rPr>
              <a:t>so that they complete high school ready for the challenging texts they will need to read and understand in college and careers. </a:t>
            </a:r>
            <a:endParaRPr lang="en-US" altLang="ja-JP" dirty="0" smtClean="0">
              <a:latin typeface="Calibri" charset="0"/>
              <a:ea typeface="MS PGothic" charset="0"/>
              <a:sym typeface="Arial" charset="0"/>
            </a:endParaRPr>
          </a:p>
          <a:p>
            <a:pPr eaLnBrk="1" hangingPunct="1">
              <a:spcBef>
                <a:spcPct val="0"/>
              </a:spcBef>
              <a:buFontTx/>
              <a:buChar char="•"/>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5</a:t>
            </a:r>
            <a:r>
              <a:rPr lang="en-US" baseline="30000" dirty="0" smtClean="0">
                <a:latin typeface="Calibri" charset="0"/>
                <a:ea typeface="MS PGothic" charset="0"/>
              </a:rPr>
              <a:t>th</a:t>
            </a:r>
            <a:r>
              <a:rPr lang="en-US" dirty="0" smtClean="0">
                <a:latin typeface="Calibri" charset="0"/>
                <a:ea typeface="MS PGothic" charset="0"/>
              </a:rPr>
              <a:t> bullet:  The academic language of informational text is different than narrative literature. Exposing students to this vocabulary and syntax enhances the breadth of their academic language; lack of this exposure narrows it. The specific vocabulary here is not the typical content-specific vocabulary, but rather, words such as </a:t>
            </a:r>
            <a:r>
              <a:rPr lang="en-US" i="1" dirty="0" smtClean="0">
                <a:latin typeface="Calibri" charset="0"/>
                <a:ea typeface="MS PGothic" charset="0"/>
              </a:rPr>
              <a:t>dedicate, ignite, consequence</a:t>
            </a:r>
            <a:r>
              <a:rPr lang="en-US" dirty="0" smtClean="0">
                <a:latin typeface="Calibri" charset="0"/>
                <a:ea typeface="MS PGothic" charset="0"/>
              </a:rPr>
              <a:t> – knowing these words supports students in reading complex text across subject areas. </a:t>
            </a:r>
          </a:p>
          <a:p>
            <a:pPr eaLnBrk="1" hangingPunct="1">
              <a:spcBef>
                <a:spcPct val="0"/>
              </a:spcBef>
            </a:pPr>
            <a:endParaRPr lang="en-US" dirty="0" smtClean="0">
              <a:latin typeface="Calibri" charset="0"/>
              <a:ea typeface="MS PGothic" charset="0"/>
            </a:endParaRPr>
          </a:p>
          <a:p>
            <a:pPr marL="174625" indent="-174625" eaLnBrk="1" hangingPunct="1">
              <a:spcBef>
                <a:spcPct val="0"/>
              </a:spcBef>
            </a:pPr>
            <a:endParaRPr lang="en-US" dirty="0" smtClean="0"/>
          </a:p>
        </p:txBody>
      </p:sp>
      <p:sp>
        <p:nvSpPr>
          <p:cNvPr id="256004" name="Shape 239"/>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GO TO WEBSITE LEXILE.</a:t>
            </a:r>
            <a:r>
              <a:rPr lang="en-US" baseline="0" dirty="0" smtClean="0"/>
              <a:t>COM </a:t>
            </a:r>
          </a:p>
          <a:p>
            <a:pPr eaLnBrk="1" hangingPunct="1">
              <a:spcBef>
                <a:spcPct val="0"/>
              </a:spcBef>
            </a:pPr>
            <a:r>
              <a:rPr lang="en-US" baseline="0" dirty="0" smtClean="0"/>
              <a:t>CUT AND PASTE A PIECE OF TEXT AND PLACE IT IN WEBSITE AND SEE WHAT LEVEL ITS ON</a:t>
            </a:r>
          </a:p>
          <a:p>
            <a:pPr eaLnBrk="1" hangingPunct="1">
              <a:spcBef>
                <a:spcPct val="0"/>
              </a:spcBef>
            </a:pPr>
            <a:endParaRPr lang="en-US" baseline="0" dirty="0" smtClean="0"/>
          </a:p>
          <a:p>
            <a:pPr eaLnBrk="1" hangingPunct="1">
              <a:spcBef>
                <a:spcPct val="0"/>
              </a:spcBef>
            </a:pPr>
            <a:r>
              <a:rPr lang="en-US" baseline="0" dirty="0" smtClean="0"/>
              <a:t>-If a child is reading at a first grade level find text that is about a subject that sparks the child’s interest but is on grade level.</a:t>
            </a:r>
          </a:p>
          <a:p>
            <a:pPr eaLnBrk="1" hangingPunct="1">
              <a:spcBef>
                <a:spcPct val="0"/>
              </a:spcBef>
            </a:pPr>
            <a:r>
              <a:rPr lang="en-US" dirty="0" smtClean="0"/>
              <a:t>-Also matching</a:t>
            </a:r>
            <a:r>
              <a:rPr lang="en-US" baseline="0" dirty="0" smtClean="0"/>
              <a:t> stronger readers with weaker readers, weaker readers will end up leaning on stronger readers and having more confidence to try to read the text.  When they pair up with someone it’s more of a safe environment than when they have to read aloud in front of the entire class.</a:t>
            </a:r>
            <a:endParaRPr lang="en-US" dirty="0"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3396B5C-6F60-45D7-974B-56A6728068C6}" type="slidenum">
              <a:rPr lang="en-US" smtClean="0"/>
              <a:pPr eaLnBrk="1" hangingPunct="1"/>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take a few</a:t>
            </a:r>
            <a:r>
              <a:rPr lang="en-US" baseline="0" dirty="0" smtClean="0"/>
              <a:t> moments and read both texts independently, then you will have 2 minutes to discuss in your group </a:t>
            </a:r>
            <a:r>
              <a:rPr lang="en-US" b="1" baseline="0" dirty="0" smtClean="0"/>
              <a:t>which one is more complex and why?</a:t>
            </a:r>
          </a:p>
          <a:p>
            <a:r>
              <a:rPr lang="en-US" baseline="0" dirty="0" smtClean="0"/>
              <a:t>SHARE OUT</a:t>
            </a:r>
            <a:endParaRPr lang="en-US" dirty="0"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8D57B85-07F5-4E4D-BFBA-D2564C667B71}" type="slidenum">
              <a:rPr lang="en-US" smtClean="0"/>
              <a:pPr eaLnBrk="1" hangingPunct="1"/>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F3E0B0-31EC-1442-9432-C3D2AE6D69B5}" type="slidenum">
              <a:rPr lang="en-US" smtClean="0"/>
              <a:pPr>
                <a:defRPr/>
              </a:pPr>
              <a:t>3</a:t>
            </a:fld>
            <a:endParaRPr lang="en-US"/>
          </a:p>
        </p:txBody>
      </p:sp>
    </p:spTree>
    <p:extLst>
      <p:ext uri="{BB962C8B-B14F-4D97-AF65-F5344CB8AC3E}">
        <p14:creationId xmlns:p14="http://schemas.microsoft.com/office/powerpoint/2010/main" val="2912522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9074" name="Shape 244"/>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Shape 245"/>
          <p:cNvSpPr>
            <a:spLocks noGrp="1"/>
          </p:cNvSpPr>
          <p:nvPr>
            <p:ph type="body" idx="1"/>
          </p:nvPr>
        </p:nvSpPr>
        <p:spPr bwMode="auto">
          <a:xfrm>
            <a:off x="701675" y="4416425"/>
            <a:ext cx="5607050" cy="945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eaLnBrk="1" hangingPunct="1">
              <a:spcBef>
                <a:spcPct val="0"/>
              </a:spcBef>
            </a:pPr>
            <a:r>
              <a:rPr lang="en-US" sz="1600" dirty="0" smtClean="0"/>
              <a:t>What are the qualitative features of a Complex</a:t>
            </a:r>
            <a:r>
              <a:rPr lang="en-US" sz="1600" baseline="0" dirty="0" smtClean="0"/>
              <a:t> text?</a:t>
            </a:r>
          </a:p>
          <a:p>
            <a:pPr eaLnBrk="1" hangingPunct="1">
              <a:spcBef>
                <a:spcPct val="0"/>
              </a:spcBef>
            </a:pPr>
            <a:r>
              <a:rPr lang="en-US" sz="1600" baseline="0" dirty="0" smtClean="0"/>
              <a:t>The goal has always been to have students read independently however previously teachers would accomplish this by choosing less complex text with CCSS teachers seek out complex text but give students the tools to read it independently.  Such as frontloading vocabulary and pairing up and reading in groups initially then eventually independently.  </a:t>
            </a:r>
          </a:p>
          <a:p>
            <a:pPr eaLnBrk="1" hangingPunct="1">
              <a:spcBef>
                <a:spcPct val="0"/>
              </a:spcBef>
            </a:pPr>
            <a:r>
              <a:rPr lang="en-US" sz="1600" baseline="0" dirty="0" smtClean="0"/>
              <a:t>-This is why in CCSS the </a:t>
            </a:r>
            <a:r>
              <a:rPr lang="en-US" sz="1600" baseline="0" dirty="0" err="1" smtClean="0"/>
              <a:t>empahsis</a:t>
            </a:r>
            <a:r>
              <a:rPr lang="en-US" sz="1600" baseline="0" dirty="0" smtClean="0"/>
              <a:t> has shifted away from using textbooks as the primary source of information because historically textbooks are not complex text, and they are written below grade so that more students can read them independently.</a:t>
            </a:r>
            <a:endParaRPr lang="en-US" sz="1600" dirty="0" smtClean="0"/>
          </a:p>
        </p:txBody>
      </p:sp>
      <p:sp>
        <p:nvSpPr>
          <p:cNvPr id="259076" name="Shape 246"/>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349415" indent="-349415">
              <a:lnSpc>
                <a:spcPct val="90000"/>
              </a:lnSpc>
              <a:defRPr/>
            </a:pPr>
            <a:r>
              <a:rPr lang="en-US" baseline="0" dirty="0" smtClean="0"/>
              <a:t>-Strategic think aloud- allows the teacher to assess the strategies that the student uses to construct meaning, as well as the sources of information a student uses</a:t>
            </a:r>
          </a:p>
          <a:p>
            <a:pPr marL="349415" indent="-349415">
              <a:lnSpc>
                <a:spcPct val="90000"/>
              </a:lnSpc>
              <a:defRPr/>
            </a:pPr>
            <a:r>
              <a:rPr lang="en-US" baseline="0" dirty="0" smtClean="0"/>
              <a:t>-</a:t>
            </a:r>
            <a:r>
              <a:rPr lang="en-US" baseline="0" dirty="0" err="1" smtClean="0"/>
              <a:t>Heterogenous</a:t>
            </a:r>
            <a:r>
              <a:rPr lang="en-US" baseline="0" dirty="0" smtClean="0"/>
              <a:t> small groups- combine different types of readers in one group, e.g. strong and weak readers</a:t>
            </a:r>
          </a:p>
          <a:p>
            <a:pPr marL="349415" indent="-349415">
              <a:lnSpc>
                <a:spcPct val="90000"/>
              </a:lnSpc>
              <a:defRPr/>
            </a:pPr>
            <a:r>
              <a:rPr lang="en-US" baseline="0" dirty="0" smtClean="0"/>
              <a:t>-Pre-prepping struggling readers to support confidence and participation (word wall to front load challenging vocabulary)</a:t>
            </a:r>
          </a:p>
          <a:p>
            <a:pPr marL="349415" indent="-349415">
              <a:lnSpc>
                <a:spcPct val="90000"/>
              </a:lnSpc>
              <a:defRPr/>
            </a:pPr>
            <a:endParaRPr lang="en-US" baseline="0" dirty="0" smtClean="0"/>
          </a:p>
          <a:p>
            <a:pPr marL="171450" indent="-171450">
              <a:lnSpc>
                <a:spcPct val="70000"/>
              </a:lnSpc>
              <a:buFontTx/>
              <a:buChar char="•"/>
            </a:pPr>
            <a:r>
              <a:rPr lang="en-US" sz="1200" dirty="0" smtClean="0">
                <a:latin typeface="Calibri" charset="0"/>
                <a:ea typeface="MS PGothic" charset="0"/>
              </a:rPr>
              <a:t>Chunking – breaking up the text so that it is accessible and more significant passages can be studied in depth</a:t>
            </a:r>
          </a:p>
          <a:p>
            <a:pPr marL="171450" indent="-171450">
              <a:lnSpc>
                <a:spcPct val="70000"/>
              </a:lnSpc>
              <a:buFontTx/>
              <a:buChar char="•"/>
            </a:pPr>
            <a:r>
              <a:rPr lang="en-US" sz="1200" dirty="0" smtClean="0">
                <a:latin typeface="Calibri" charset="0"/>
                <a:ea typeface="MS PGothic" charset="0"/>
              </a:rPr>
              <a:t>Reading and rereading – pull small groups of struggling readers to pre-read the text with you, so they feel confident in class. Always remember that one read through is not enough – students need several reads of a rigorous text</a:t>
            </a:r>
          </a:p>
          <a:p>
            <a:pPr marL="171450" indent="-171450">
              <a:lnSpc>
                <a:spcPct val="70000"/>
              </a:lnSpc>
              <a:buFontTx/>
              <a:buChar char="•"/>
            </a:pPr>
            <a:r>
              <a:rPr lang="en-US" sz="1200" dirty="0" smtClean="0">
                <a:latin typeface="Calibri" charset="0"/>
                <a:ea typeface="MS PGothic" charset="0"/>
              </a:rPr>
              <a:t>Read aloud – read aloud to the class. students need to hear and imitate the natural pauses, inflections, and tonality of a master reader’s voice. </a:t>
            </a:r>
          </a:p>
          <a:p>
            <a:pPr marL="171450" indent="-171450">
              <a:lnSpc>
                <a:spcPct val="70000"/>
              </a:lnSpc>
              <a:buFontTx/>
              <a:buChar char="•"/>
            </a:pPr>
            <a:r>
              <a:rPr lang="en-US" sz="1200" dirty="0" smtClean="0">
                <a:latin typeface="Calibri" charset="0"/>
                <a:ea typeface="MS PGothic" charset="0"/>
              </a:rPr>
              <a:t>Strategic think aloud – modeling to students what is happening in your head as you read is a great way to show students how they might be thinking about a text. This is NOT telling them what to think about – rather it is a way to show HOW they might think about it. I’ll talk about this a little more in a moment. </a:t>
            </a:r>
          </a:p>
          <a:p>
            <a:pPr marL="171450" indent="-171450">
              <a:lnSpc>
                <a:spcPct val="70000"/>
              </a:lnSpc>
              <a:buFontTx/>
              <a:buChar char="•"/>
            </a:pPr>
            <a:r>
              <a:rPr lang="en-US" sz="1200" dirty="0" smtClean="0">
                <a:latin typeface="Calibri" charset="0"/>
                <a:ea typeface="MS PGothic" charset="0"/>
              </a:rPr>
              <a:t>Scaffolding questions – while incredibly rigorous questioning is where we want students to go, not every question has to be a high level comprehension question.   Build in more basic evidence-based questions along the way to check for comprehension and build confidence. </a:t>
            </a:r>
          </a:p>
          <a:p>
            <a:pPr marL="171450" indent="-171450">
              <a:lnSpc>
                <a:spcPct val="70000"/>
              </a:lnSpc>
              <a:buFontTx/>
              <a:buChar char="•"/>
            </a:pPr>
            <a:r>
              <a:rPr lang="en-US" sz="1200" dirty="0" smtClean="0">
                <a:latin typeface="Calibri" charset="0"/>
                <a:ea typeface="MS PGothic" charset="0"/>
              </a:rPr>
              <a:t>Heterogeneous small groups – break your class into smaller groups and assign a stringer reader to guide other students through this. There are many ayes to do this – assign different parts of the text to each group so that each group becomes an “expert.” Give each group a different set of questions to work on. </a:t>
            </a:r>
          </a:p>
          <a:p>
            <a:pPr marL="171450" indent="-171450">
              <a:lnSpc>
                <a:spcPct val="70000"/>
              </a:lnSpc>
              <a:buFontTx/>
              <a:buChar char="•"/>
            </a:pPr>
            <a:r>
              <a:rPr lang="en-US" sz="1200" dirty="0" smtClean="0">
                <a:latin typeface="Calibri" charset="0"/>
                <a:ea typeface="MS PGothic" charset="0"/>
              </a:rPr>
              <a:t>Recording – read the text a few days in advance into a device and provide it to ESL and emerging readers. You may also want to pause in your reading and ask questions or provide helpful hints as they listen. They really enjoy this. </a:t>
            </a:r>
            <a:r>
              <a:rPr lang="en-US" sz="1200" dirty="0" smtClean="0">
                <a:latin typeface="Calibri" charset="0"/>
                <a:ea typeface="MS PGothic" charset="0"/>
                <a:sym typeface="Wingdings" charset="0"/>
              </a:rPr>
              <a:t></a:t>
            </a:r>
          </a:p>
          <a:p>
            <a:pPr marL="171450" indent="-171450">
              <a:lnSpc>
                <a:spcPct val="70000"/>
              </a:lnSpc>
              <a:buFontTx/>
              <a:buChar char="•"/>
            </a:pPr>
            <a:r>
              <a:rPr lang="en-US" sz="1200" dirty="0" smtClean="0">
                <a:latin typeface="Calibri" charset="0"/>
                <a:ea typeface="MS PGothic" charset="0"/>
              </a:rPr>
              <a:t>Preparing struggling readers to support confidence and participation – similar to recording or rereading, this also includes leveled reading about a topic before encountering the more complex text</a:t>
            </a:r>
          </a:p>
          <a:p>
            <a:pPr marL="171450" indent="-171450">
              <a:lnSpc>
                <a:spcPct val="70000"/>
              </a:lnSpc>
              <a:buFontTx/>
              <a:buChar char="•"/>
            </a:pPr>
            <a:r>
              <a:rPr lang="en-US" sz="1200" dirty="0" smtClean="0">
                <a:latin typeface="Calibri" charset="0"/>
                <a:ea typeface="MS PGothic" charset="0"/>
              </a:rPr>
              <a:t>Annotation strategies – increases engagement and comprehension, helps students be “metacognitive” about their learning</a:t>
            </a:r>
          </a:p>
          <a:p>
            <a:pPr marL="171450" indent="-171450">
              <a:lnSpc>
                <a:spcPct val="70000"/>
              </a:lnSpc>
              <a:buFontTx/>
              <a:buChar char="•"/>
            </a:pPr>
            <a:r>
              <a:rPr lang="en-US" sz="1200" dirty="0" smtClean="0">
                <a:latin typeface="Calibri" charset="0"/>
                <a:ea typeface="MS PGothic" charset="0"/>
              </a:rPr>
              <a:t>Cornell notes – helps students retain information and summarize knowledge</a:t>
            </a:r>
          </a:p>
          <a:p>
            <a:pPr marL="171450" indent="-171450">
              <a:lnSpc>
                <a:spcPct val="70000"/>
              </a:lnSpc>
              <a:buFontTx/>
              <a:buChar char="•"/>
            </a:pPr>
            <a:r>
              <a:rPr lang="en-US" sz="1200" dirty="0" smtClean="0">
                <a:latin typeface="Calibri" charset="0"/>
                <a:ea typeface="MS PGothic" charset="0"/>
              </a:rPr>
              <a:t>Paraphrasing and journaling – helps students own the information and helps the teacher check for troop understanding</a:t>
            </a:r>
          </a:p>
          <a:p>
            <a:pPr marL="349415" indent="-349415">
              <a:lnSpc>
                <a:spcPct val="90000"/>
              </a:lnSpc>
              <a:defRPr/>
            </a:pPr>
            <a:endParaRPr lang="en-US" baseline="0" dirty="0" smtClean="0"/>
          </a:p>
          <a:p>
            <a:pPr marL="349415" indent="-349415">
              <a:lnSpc>
                <a:spcPct val="90000"/>
              </a:lnSpc>
              <a:defRPr/>
            </a:pPr>
            <a:endParaRPr lang="en-US" dirty="0" smtClean="0"/>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6A7C485-98CD-4430-82D4-3525536BF0F2}" type="slidenum">
              <a:rPr lang="en-US" smtClean="0"/>
              <a:pPr eaLnBrk="1" hangingPunct="1"/>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Close Analytic Reading is a teaching technique</a:t>
            </a:r>
            <a:r>
              <a:rPr lang="en-US" baseline="0" dirty="0" smtClean="0"/>
              <a:t> to help student read complex text.</a:t>
            </a:r>
          </a:p>
          <a:p>
            <a:pPr eaLnBrk="1" hangingPunct="1">
              <a:spcBef>
                <a:spcPct val="0"/>
              </a:spcBef>
            </a:pPr>
            <a:r>
              <a:rPr lang="en-US" baseline="0" dirty="0" smtClean="0"/>
              <a:t>(Front load the vocabulary for the text)</a:t>
            </a:r>
            <a:endParaRPr lang="en-US" dirty="0" smtClean="0"/>
          </a:p>
          <a:p>
            <a:pPr eaLnBrk="1" hangingPunct="1">
              <a:spcBef>
                <a:spcPct val="0"/>
              </a:spcBef>
            </a:pPr>
            <a:r>
              <a:rPr lang="en-US" dirty="0" smtClean="0"/>
              <a:t>We would start to read a passage, teacher has TDQ’s there and would have class discussions</a:t>
            </a:r>
            <a:r>
              <a:rPr lang="en-US" baseline="0" dirty="0" smtClean="0"/>
              <a:t>.  Teacher led student discovery of the most difficult portions of the text.</a:t>
            </a:r>
          </a:p>
          <a:p>
            <a:pPr eaLnBrk="1" hangingPunct="1">
              <a:spcBef>
                <a:spcPct val="0"/>
              </a:spcBef>
            </a:pPr>
            <a:r>
              <a:rPr lang="en-US" baseline="0" dirty="0" smtClean="0"/>
              <a:t>TDQ are the teacher’s tool to guide students through the most important, hardest parts of text, those parts that provide answers for the culminating activity. (write reflection, compare and contrast, or persuasive argument etc.)</a:t>
            </a:r>
            <a:endParaRPr lang="en-US" dirty="0"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A1A0733-B801-431E-B645-E842410F4123}" type="slidenum">
              <a:rPr lang="en-US" smtClean="0"/>
              <a:pPr eaLnBrk="1" hangingPunct="1"/>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Here is one annotation strategy </a:t>
            </a:r>
            <a:r>
              <a:rPr lang="en-US">
                <a:latin typeface="Calibri" charset="0"/>
                <a:ea typeface="MS PGothic" charset="0"/>
                <a:sym typeface="Wingdings" charset="0"/>
              </a:rPr>
              <a:t>to support student understanding in tandem with teacher monitoring of student understanding. As they read, students utilize the symbols and annotate the text. </a:t>
            </a:r>
            <a:r>
              <a:rPr lang="en-US" sz="800">
                <a:latin typeface="Calibri" charset="0"/>
                <a:ea typeface="MS PGothic" charset="0"/>
                <a:sym typeface="Wingdings" charset="0"/>
              </a:rPr>
              <a:t>(This strategy was developed by Kaycee Eckhart, a Fellow at Student Achievement Partners).  From this point, students can paraphrase, journal, or prepare to write about the text in an evidence-based and meaningful way.)</a:t>
            </a:r>
          </a:p>
          <a:p>
            <a:endParaRPr lang="en-US" sz="800">
              <a:latin typeface="Calibri" charset="0"/>
              <a:ea typeface="MS PGothic" charset="0"/>
              <a:sym typeface="Wingdings" charset="0"/>
            </a:endParaRPr>
          </a:p>
          <a:p>
            <a:r>
              <a:rPr lang="en-US" sz="800">
                <a:latin typeface="Calibri" charset="0"/>
                <a:ea typeface="MS PGothic" charset="0"/>
                <a:sym typeface="Wingdings" charset="0"/>
              </a:rPr>
              <a:t>This is just one example!  Please feel free to adapt, add, and modify this strategy to meet the needs of your students</a:t>
            </a:r>
          </a:p>
          <a:p>
            <a:endParaRPr lang="en-US">
              <a:latin typeface="Calibri" charset="0"/>
              <a:ea typeface="MS PGothic" charset="0"/>
              <a:sym typeface="Wingdings" charset="0"/>
            </a:endParaRPr>
          </a:p>
          <a:p>
            <a:r>
              <a:rPr lang="en-US" i="1">
                <a:latin typeface="Calibri" charset="0"/>
                <a:ea typeface="MS PGothic" charset="0"/>
              </a:rPr>
              <a:t>*</a:t>
            </a:r>
            <a:r>
              <a:rPr lang="en-US" b="1" i="1" u="sng">
                <a:latin typeface="Calibri" charset="0"/>
                <a:ea typeface="MS PGothic" charset="0"/>
              </a:rPr>
              <a:t>Optional Additional Activity:  </a:t>
            </a:r>
            <a:r>
              <a:rPr lang="en-US" i="1">
                <a:latin typeface="Calibri" charset="0"/>
                <a:ea typeface="MS PGothic" charset="0"/>
              </a:rPr>
              <a:t>You may choose print the </a:t>
            </a:r>
            <a:r>
              <a:rPr lang="ja-JP" altLang="en-US" i="1">
                <a:latin typeface="Calibri" charset="0"/>
                <a:ea typeface="MS PGothic" charset="0"/>
              </a:rPr>
              <a:t>“</a:t>
            </a:r>
            <a:r>
              <a:rPr lang="en-US" i="1">
                <a:latin typeface="Calibri" charset="0"/>
                <a:ea typeface="MS PGothic" charset="0"/>
              </a:rPr>
              <a:t>Lincoln</a:t>
            </a:r>
            <a:r>
              <a:rPr lang="ja-JP" altLang="en-US" i="1">
                <a:latin typeface="Calibri" charset="0"/>
                <a:ea typeface="MS PGothic" charset="0"/>
              </a:rPr>
              <a:t>”</a:t>
            </a:r>
            <a:r>
              <a:rPr lang="en-US" i="1">
                <a:latin typeface="Calibri" charset="0"/>
                <a:ea typeface="MS PGothic" charset="0"/>
              </a:rPr>
              <a:t> texts from slide #17, and give participants 15 minutes to practice using the strategy mentioned above.</a:t>
            </a:r>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7107A06C-A66B-C448-9E9A-7A742ECFD2B5}" type="slidenum">
              <a:rPr lang="en-US"/>
              <a:pPr eaLnBrk="1" hangingPunct="1"/>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With this shift, think of the text as teacher. This does not mean that lectures or other means of imparting knowledge (group work, multi-media, hands-on activities, etc.) are invalid,  but that we have moved away from using reading of texts as a significant means of imparting knowledge, and in turn, students</a:t>
            </a:r>
            <a:r>
              <a:rPr lang="ja-JP" altLang="en-US">
                <a:latin typeface="Calibri" charset="0"/>
                <a:ea typeface="MS PGothic" charset="0"/>
              </a:rPr>
              <a:t>’</a:t>
            </a:r>
            <a:r>
              <a:rPr lang="en-US" altLang="ja-JP">
                <a:latin typeface="Calibri" charset="0"/>
                <a:ea typeface="MS PGothic" charset="0"/>
              </a:rPr>
              <a:t> ability to acquire knowledge from reading.</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Imagine, if this change happens for just </a:t>
            </a:r>
            <a:r>
              <a:rPr lang="en-US" b="1">
                <a:latin typeface="Calibri" charset="0"/>
                <a:ea typeface="MS PGothic" charset="0"/>
              </a:rPr>
              <a:t>one week </a:t>
            </a:r>
            <a:r>
              <a:rPr lang="en-US">
                <a:latin typeface="Calibri" charset="0"/>
                <a:ea typeface="MS PGothic" charset="0"/>
              </a:rPr>
              <a:t>per month in content area courses, we</a:t>
            </a:r>
            <a:r>
              <a:rPr lang="ja-JP" altLang="en-US">
                <a:latin typeface="Calibri" charset="0"/>
                <a:ea typeface="MS PGothic" charset="0"/>
              </a:rPr>
              <a:t>’</a:t>
            </a:r>
            <a:r>
              <a:rPr lang="en-US">
                <a:latin typeface="Calibri" charset="0"/>
                <a:ea typeface="MS PGothic" charset="0"/>
              </a:rPr>
              <a:t>ve </a:t>
            </a:r>
            <a:r>
              <a:rPr lang="en-US" altLang="ja-JP">
                <a:latin typeface="Calibri" charset="0"/>
                <a:ea typeface="MS PGothic" charset="0"/>
              </a:rPr>
              <a:t>made a significant move toward building content literacy for students.</a:t>
            </a:r>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AAA23EDE-5F75-444A-8703-5D5CE84B1574}" type="slidenum">
              <a:rPr lang="en-US"/>
              <a:pPr eaLnBrk="1" hangingPunct="1"/>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“I’m going to show 2 videos; we are going to compare and contrast</a:t>
            </a:r>
            <a:r>
              <a:rPr lang="en-US" baseline="0" dirty="0" smtClean="0"/>
              <a:t> the 2 videos using the academic language of the 3 ELA/Literacy Shifts.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r>
              <a:rPr lang="en-US" dirty="0" smtClean="0"/>
              <a:t>Please pay close</a:t>
            </a:r>
            <a:r>
              <a:rPr lang="en-US" baseline="0" dirty="0" smtClean="0"/>
              <a:t> attention to if and how the 3 shifts are being implemented in these classrooms.”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37</a:t>
            </a:fld>
            <a:endParaRPr lang="en-US" dirty="0"/>
          </a:p>
        </p:txBody>
      </p:sp>
    </p:spTree>
    <p:extLst>
      <p:ext uri="{BB962C8B-B14F-4D97-AF65-F5344CB8AC3E}">
        <p14:creationId xmlns:p14="http://schemas.microsoft.com/office/powerpoint/2010/main" val="1452915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sz="1200" baseline="0" dirty="0" smtClean="0"/>
              <a:t> SHARE OUT</a:t>
            </a:r>
          </a:p>
          <a:p>
            <a:pPr eaLnBrk="1" hangingPunct="1">
              <a:spcBef>
                <a:spcPct val="0"/>
              </a:spcBef>
              <a:buFontTx/>
              <a:buNone/>
            </a:pPr>
            <a:r>
              <a:rPr lang="en-US" sz="1200" baseline="0" dirty="0" smtClean="0"/>
              <a:t>“Which video demonstrates a classroom aligned with the CCSS”</a:t>
            </a:r>
          </a:p>
          <a:p>
            <a:pPr eaLnBrk="1" hangingPunct="1">
              <a:spcBef>
                <a:spcPct val="0"/>
              </a:spcBef>
              <a:buFontTx/>
              <a:buNone/>
            </a:pPr>
            <a:r>
              <a:rPr lang="en-US" sz="1200" baseline="0" dirty="0" smtClean="0"/>
              <a:t>“How were the shifts demonstrated in the video”</a:t>
            </a:r>
          </a:p>
          <a:p>
            <a:endParaRPr lang="en-US" dirty="0" smtClean="0"/>
          </a:p>
          <a:p>
            <a:r>
              <a:rPr lang="en-US" baseline="0" dirty="0" smtClean="0"/>
              <a:t>Use your main idea graphic organizer to record your observations from the video</a:t>
            </a:r>
          </a:p>
          <a:p>
            <a:r>
              <a:rPr lang="en-US" dirty="0" smtClean="0"/>
              <a:t>Share out</a:t>
            </a:r>
          </a:p>
          <a:p>
            <a:endParaRPr lang="en-US" dirty="0" smtClean="0"/>
          </a:p>
          <a:p>
            <a:r>
              <a:rPr lang="en-US" dirty="0" smtClean="0"/>
              <a:t>(work</a:t>
            </a:r>
            <a:r>
              <a:rPr lang="en-US" baseline="0" dirty="0" smtClean="0"/>
              <a:t> in groups if short on time)</a:t>
            </a:r>
            <a:endParaRPr lang="en-US" dirty="0" smtClean="0"/>
          </a:p>
          <a:p>
            <a:pPr eaLnBrk="1" hangingPunct="1">
              <a:spcBef>
                <a:spcPct val="0"/>
              </a:spcBef>
              <a:buFontTx/>
              <a:buNone/>
            </a:pPr>
            <a:endParaRPr lang="en-US" dirty="0"/>
          </a:p>
        </p:txBody>
      </p:sp>
      <p:sp>
        <p:nvSpPr>
          <p:cNvPr id="4" name="Slide Number Placeholder 3"/>
          <p:cNvSpPr>
            <a:spLocks noGrp="1"/>
          </p:cNvSpPr>
          <p:nvPr>
            <p:ph type="sldNum" sz="quarter" idx="10"/>
          </p:nvPr>
        </p:nvSpPr>
        <p:spPr/>
        <p:txBody>
          <a:bodyPr/>
          <a:lstStyle/>
          <a:p>
            <a:pPr>
              <a:defRPr/>
            </a:pPr>
            <a:fld id="{1AF3E0B0-31EC-1442-9432-C3D2AE6D69B5}" type="slidenum">
              <a:rPr lang="en-US" smtClean="0"/>
              <a:pPr>
                <a:defRPr/>
              </a:pPr>
              <a:t>38</a:t>
            </a:fld>
            <a:endParaRPr lang="en-US"/>
          </a:p>
        </p:txBody>
      </p:sp>
    </p:spTree>
    <p:extLst>
      <p:ext uri="{BB962C8B-B14F-4D97-AF65-F5344CB8AC3E}">
        <p14:creationId xmlns:p14="http://schemas.microsoft.com/office/powerpoint/2010/main" val="1648856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YOU CAN SEE THE SHIFTS REQUIRE A CHANGE IN PRACTICE, AND UTILIZING TDQ IS ONE EXAMPLE OF THAT CHANGE</a:t>
            </a:r>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1E355D8-ECEC-45FF-885C-F6800FDD93D0}" type="slidenum">
              <a:rPr lang="en-US" smtClean="0"/>
              <a:pPr eaLnBrk="1" hangingPunct="1"/>
              <a:t>39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19"/>
          <p:cNvSpPr>
            <a:spLocks noGrp="1" noRot="1" noChangeAspect="1" noTextEdit="1"/>
          </p:cNvSpPr>
          <p:nvPr>
            <p:ph type="sldImg" idx="2"/>
          </p:nvPr>
        </p:nvSpPr>
        <p:spPr>
          <a:noFill/>
          <a:ln>
            <a:headEnd/>
            <a:tailEnd/>
          </a:ln>
        </p:spPr>
      </p:sp>
      <p:sp>
        <p:nvSpPr>
          <p:cNvPr id="35842" name="Shape 120"/>
          <p:cNvSpPr txBox="1">
            <a:spLocks noGrp="1"/>
          </p:cNvSpPr>
          <p:nvPr>
            <p:ph type="body" idx="1"/>
          </p:nvPr>
        </p:nvSpPr>
        <p:spPr bwMode="auto">
          <a:xfrm>
            <a:off x="701675" y="4416425"/>
            <a:ext cx="5607050" cy="2123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171450" indent="-1714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Clr>
                <a:srgbClr val="000000"/>
              </a:buClr>
              <a:buSzPct val="153000"/>
              <a:buFontTx/>
              <a:buChar char="•"/>
            </a:pPr>
            <a:r>
              <a:rPr lang="en-US" dirty="0"/>
              <a:t>Low-level referring to Bloom’s </a:t>
            </a:r>
            <a:r>
              <a:rPr lang="en-US" dirty="0" smtClean="0"/>
              <a:t>Taxonomy; </a:t>
            </a:r>
            <a:r>
              <a:rPr lang="en-US" dirty="0"/>
              <a:t>good TDQs can be very complex and inferential.</a:t>
            </a:r>
          </a:p>
          <a:p>
            <a:pPr eaLnBrk="1" hangingPunct="1">
              <a:spcBef>
                <a:spcPct val="0"/>
              </a:spcBef>
            </a:pPr>
            <a:endParaRPr lang="en-US" dirty="0"/>
          </a:p>
          <a:p>
            <a:pPr eaLnBrk="1" hangingPunct="1">
              <a:spcBef>
                <a:spcPct val="0"/>
              </a:spcBef>
              <a:buClr>
                <a:srgbClr val="000000"/>
              </a:buClr>
              <a:buSzPct val="153000"/>
              <a:buFontTx/>
              <a:buChar char="•"/>
            </a:pPr>
            <a:r>
              <a:rPr lang="en-US" dirty="0"/>
              <a:t>Questions are meant to point towards the most salient aspects of the text; questions are not meant to test the skill or strategy of the week.</a:t>
            </a:r>
          </a:p>
          <a:p>
            <a:pPr eaLnBrk="1" hangingPunct="1">
              <a:spcBef>
                <a:spcPct val="0"/>
              </a:spcBef>
            </a:pPr>
            <a:endParaRPr lang="en-US" dirty="0"/>
          </a:p>
          <a:p>
            <a:pPr eaLnBrk="1" hangingPunct="1">
              <a:spcBef>
                <a:spcPct val="0"/>
              </a:spcBef>
              <a:buClr>
                <a:srgbClr val="000000"/>
              </a:buClr>
              <a:buSzPct val="153000"/>
              <a:buFontTx/>
              <a:buChar char="•"/>
            </a:pPr>
            <a:r>
              <a:rPr lang="en-US" dirty="0"/>
              <a:t>TDQs are not just questions; they can be powerful. Along with high quality complex text – they will drive the </a:t>
            </a:r>
            <a:r>
              <a:rPr lang="en-US" dirty="0" smtClean="0"/>
              <a:t>discussion</a:t>
            </a:r>
            <a:r>
              <a:rPr lang="en-US" baseline="0" dirty="0" smtClean="0"/>
              <a:t> and </a:t>
            </a:r>
            <a:r>
              <a:rPr lang="en-US" dirty="0" smtClean="0"/>
              <a:t>CCSS </a:t>
            </a:r>
            <a:r>
              <a:rPr lang="en-US" dirty="0"/>
              <a:t>in the classroom</a:t>
            </a:r>
          </a:p>
          <a:p>
            <a:pPr eaLnBrk="1" hangingPunct="1">
              <a:spcBef>
                <a:spcPct val="0"/>
              </a:spcBef>
            </a:pPr>
            <a:endParaRPr lang="en-US" dirty="0"/>
          </a:p>
          <a:p>
            <a:pPr eaLnBrk="1" hangingPunct="1">
              <a:spcBef>
                <a:spcPct val="0"/>
              </a:spcBef>
              <a:buClr>
                <a:srgbClr val="000000"/>
              </a:buClr>
              <a:buSzPct val="153000"/>
              <a:buFontTx/>
              <a:buChar char="•"/>
            </a:pPr>
            <a:r>
              <a:rPr lang="en-US" dirty="0"/>
              <a:t>We know what TDQ’ are not.  The next slide takes a closer look at what TDQ’s are.</a:t>
            </a:r>
          </a:p>
        </p:txBody>
      </p:sp>
      <p:sp>
        <p:nvSpPr>
          <p:cNvPr id="35843" name="Shape 121"/>
          <p:cNvSpPr>
            <a:spLocks noGrp="1"/>
          </p:cNvSpPr>
          <p:nvPr>
            <p:ph type="sldNum" sz="quarter" idx="12"/>
          </p:nvPr>
        </p:nvSpPr>
        <p:spPr>
          <a:xfrm>
            <a:off x="3970338" y="9017854"/>
            <a:ext cx="3038475" cy="276959"/>
          </a:xfrm>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buFont typeface="Arial" charset="0"/>
              <a:buNone/>
            </a:pPr>
            <a:r>
              <a:rPr lang="en-US" sz="120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26"/>
          <p:cNvSpPr>
            <a:spLocks noGrp="1" noRot="1" noChangeAspect="1" noTextEdit="1"/>
          </p:cNvSpPr>
          <p:nvPr>
            <p:ph type="sldImg" idx="2"/>
          </p:nvPr>
        </p:nvSpPr>
        <p:spPr>
          <a:noFill/>
          <a:ln>
            <a:headEnd/>
            <a:tailEnd/>
          </a:ln>
        </p:spPr>
      </p:sp>
      <p:sp>
        <p:nvSpPr>
          <p:cNvPr id="37890" name="Shape 127"/>
          <p:cNvSpPr txBox="1">
            <a:spLocks noGrp="1"/>
          </p:cNvSpPr>
          <p:nvPr>
            <p:ph type="body" idx="1"/>
          </p:nvPr>
        </p:nvSpPr>
        <p:spPr bwMode="auto">
          <a:xfrm>
            <a:off x="701675" y="4416425"/>
            <a:ext cx="5607050" cy="3231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171450" indent="-1714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Clr>
                <a:srgbClr val="000000"/>
              </a:buClr>
              <a:buSzPct val="153000"/>
              <a:buFontTx/>
              <a:buChar char="•"/>
            </a:pPr>
            <a:r>
              <a:rPr lang="en-US" b="1" dirty="0"/>
              <a:t>TDQ’s should not </a:t>
            </a:r>
            <a:r>
              <a:rPr lang="en-US" b="1" i="1" dirty="0"/>
              <a:t>require</a:t>
            </a:r>
            <a:r>
              <a:rPr lang="en-US" b="1" dirty="0"/>
              <a:t> background knowledge </a:t>
            </a:r>
            <a:r>
              <a:rPr lang="en-US" dirty="0"/>
              <a:t>(stores of background knowledge can be added to by collecting the evidence from the text to further build knowledge, or can be tapped into to make meaning of the text.)</a:t>
            </a:r>
          </a:p>
          <a:p>
            <a:pPr eaLnBrk="1" hangingPunct="1">
              <a:spcBef>
                <a:spcPct val="0"/>
              </a:spcBef>
            </a:pPr>
            <a:endParaRPr lang="en-US" dirty="0"/>
          </a:p>
          <a:p>
            <a:pPr eaLnBrk="1" hangingPunct="1">
              <a:spcBef>
                <a:spcPct val="0"/>
              </a:spcBef>
              <a:buClr>
                <a:srgbClr val="000000"/>
              </a:buClr>
              <a:buSzPct val="153000"/>
              <a:buFontTx/>
              <a:buChar char="•"/>
            </a:pPr>
            <a:r>
              <a:rPr lang="en-US" dirty="0"/>
              <a:t>Questions that involve analysis, synthesis, evaluation actually </a:t>
            </a:r>
            <a:r>
              <a:rPr lang="en-US" b="1" dirty="0"/>
              <a:t>point towards the most difficult parts of text</a:t>
            </a:r>
            <a:r>
              <a:rPr lang="en-US" dirty="0"/>
              <a:t>.  Literal question do not.</a:t>
            </a:r>
          </a:p>
          <a:p>
            <a:pPr eaLnBrk="1" hangingPunct="1">
              <a:spcBef>
                <a:spcPct val="0"/>
              </a:spcBef>
            </a:pPr>
            <a:endParaRPr lang="en-US" dirty="0"/>
          </a:p>
          <a:p>
            <a:pPr eaLnBrk="1" hangingPunct="1">
              <a:spcBef>
                <a:spcPct val="0"/>
              </a:spcBef>
              <a:buClr>
                <a:srgbClr val="000000"/>
              </a:buClr>
              <a:buSzPct val="153000"/>
              <a:buFontTx/>
              <a:buChar char="•"/>
            </a:pPr>
            <a:r>
              <a:rPr lang="en-US" dirty="0"/>
              <a:t>TDQ’s will drive the CCSS in the classroom if questions are asked about words, sentences, paragraphs, big ideas, themes, relationships, etc.</a:t>
            </a:r>
          </a:p>
          <a:p>
            <a:pPr eaLnBrk="1" hangingPunct="1">
              <a:spcBef>
                <a:spcPct val="0"/>
              </a:spcBef>
            </a:pPr>
            <a:endParaRPr lang="en-US" dirty="0"/>
          </a:p>
          <a:p>
            <a:pPr eaLnBrk="1" hangingPunct="1">
              <a:spcBef>
                <a:spcPct val="0"/>
              </a:spcBef>
              <a:buClr>
                <a:srgbClr val="000000"/>
              </a:buClr>
              <a:buSzPct val="153000"/>
              <a:buFontTx/>
              <a:buChar char="•"/>
            </a:pPr>
            <a:r>
              <a:rPr lang="en-US" b="1" dirty="0"/>
              <a:t>TDQ’s are an opportunity to address the academic (tier two) vocabulary and syntax that are features of complex text – the features that make text difficult for students.</a:t>
            </a:r>
          </a:p>
          <a:p>
            <a:pPr eaLnBrk="1" hangingPunct="1">
              <a:spcBef>
                <a:spcPct val="0"/>
              </a:spcBef>
              <a:buClr>
                <a:srgbClr val="000000"/>
              </a:buClr>
              <a:buSzPct val="153000"/>
            </a:pPr>
            <a:endParaRPr lang="en-US" dirty="0"/>
          </a:p>
          <a:p>
            <a:pPr eaLnBrk="1" hangingPunct="1">
              <a:spcBef>
                <a:spcPct val="0"/>
              </a:spcBef>
              <a:buClr>
                <a:srgbClr val="000000"/>
              </a:buClr>
              <a:buSzPct val="153000"/>
              <a:buFontTx/>
              <a:buChar char="•"/>
            </a:pPr>
            <a:r>
              <a:rPr lang="en-US" dirty="0"/>
              <a:t>This means that </a:t>
            </a:r>
            <a:r>
              <a:rPr lang="en-US" b="1" dirty="0"/>
              <a:t>good questions actually make students stronger and more capable readers.</a:t>
            </a:r>
          </a:p>
          <a:p>
            <a:pPr eaLnBrk="1" hangingPunct="1">
              <a:spcBef>
                <a:spcPct val="0"/>
              </a:spcBef>
            </a:pPr>
            <a:endParaRPr lang="en-US" dirty="0"/>
          </a:p>
        </p:txBody>
      </p:sp>
      <p:sp>
        <p:nvSpPr>
          <p:cNvPr id="37891" name="Shape 128"/>
          <p:cNvSpPr>
            <a:spLocks noGrp="1"/>
          </p:cNvSpPr>
          <p:nvPr>
            <p:ph type="sldNum" sz="quarter" idx="12"/>
          </p:nvPr>
        </p:nvSpPr>
        <p:spPr>
          <a:xfrm>
            <a:off x="3970338" y="9017854"/>
            <a:ext cx="3038475" cy="276959"/>
          </a:xfrm>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buFont typeface="Arial" charset="0"/>
              <a:buNone/>
            </a:pPr>
            <a:r>
              <a:rPr lang="en-US" sz="120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come back</a:t>
            </a:r>
            <a:r>
              <a:rPr lang="en-US" baseline="0" dirty="0" smtClean="0"/>
              <a:t> to the third question after KWL if no responses.</a:t>
            </a:r>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5</a:t>
            </a:fld>
            <a:endParaRPr lang="en-US" dirty="0"/>
          </a:p>
        </p:txBody>
      </p:sp>
    </p:spTree>
    <p:extLst>
      <p:ext uri="{BB962C8B-B14F-4D97-AF65-F5344CB8AC3E}">
        <p14:creationId xmlns:p14="http://schemas.microsoft.com/office/powerpoint/2010/main" val="543951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give you about</a:t>
            </a:r>
            <a:r>
              <a:rPr lang="en-US" baseline="0" dirty="0" smtClean="0"/>
              <a:t> 3 minutes to read about Global Warming.  </a:t>
            </a:r>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43</a:t>
            </a:fld>
            <a:endParaRPr lang="en-US" dirty="0"/>
          </a:p>
        </p:txBody>
      </p:sp>
    </p:spTree>
    <p:extLst>
      <p:ext uri="{BB962C8B-B14F-4D97-AF65-F5344CB8AC3E}">
        <p14:creationId xmlns:p14="http://schemas.microsoft.com/office/powerpoint/2010/main" val="1009004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45"/>
          <p:cNvSpPr>
            <a:spLocks noGrp="1" noRot="1" noChangeAspect="1" noTextEdit="1"/>
          </p:cNvSpPr>
          <p:nvPr>
            <p:ph type="sldImg" idx="2"/>
          </p:nvPr>
        </p:nvSpPr>
        <p:spPr bwMode="auto">
          <a:noFill/>
          <a:ln>
            <a:solidFill>
              <a:srgbClr val="000000"/>
            </a:solidFill>
            <a:miter lim="800000"/>
            <a:headEnd/>
            <a:tailEnd/>
          </a:ln>
        </p:spPr>
      </p:sp>
      <p:sp>
        <p:nvSpPr>
          <p:cNvPr id="28674" name="Shape 146"/>
          <p:cNvSpPr>
            <a:spLocks noGrp="1"/>
          </p:cNvSpPr>
          <p:nvPr>
            <p:ph type="body" idx="1"/>
          </p:nvPr>
        </p:nvSpPr>
        <p:spPr bwMode="auto">
          <a:xfrm>
            <a:off x="701675" y="4416425"/>
            <a:ext cx="5607050" cy="2159000"/>
          </a:xfrm>
          <a:noFill/>
        </p:spPr>
        <p:txBody>
          <a:bodyPr wrap="square" tIns="46563" bIns="46563" numCol="1" anchor="t" anchorCtr="0" compatLnSpc="1">
            <a:prstTxWarp prst="textNoShape">
              <a:avLst/>
            </a:prstTxWarp>
            <a:spAutoFit/>
          </a:bodyPr>
          <a:lstStyle/>
          <a:p>
            <a:pPr eaLnBrk="1" hangingPunct="1">
              <a:spcBef>
                <a:spcPct val="0"/>
              </a:spcBef>
              <a:buSzPct val="25000"/>
            </a:pPr>
            <a:r>
              <a:rPr lang="en-US" dirty="0" smtClean="0"/>
              <a:t>-</a:t>
            </a:r>
            <a:r>
              <a:rPr lang="en-US" b="1" dirty="0" smtClean="0"/>
              <a:t>What’s the difference between these questions?</a:t>
            </a:r>
          </a:p>
          <a:p>
            <a:pPr eaLnBrk="1" hangingPunct="1">
              <a:spcBef>
                <a:spcPct val="0"/>
              </a:spcBef>
              <a:buSzPct val="25000"/>
            </a:pPr>
            <a:r>
              <a:rPr lang="en-US" b="1" dirty="0" smtClean="0"/>
              <a:t>-Can I use information from my past experiences to answer the question or</a:t>
            </a:r>
            <a:r>
              <a:rPr lang="en-US" b="1" baseline="0" dirty="0" smtClean="0"/>
              <a:t> do I have to use info from the text?</a:t>
            </a:r>
          </a:p>
          <a:p>
            <a:pPr eaLnBrk="1" hangingPunct="1">
              <a:spcBef>
                <a:spcPct val="0"/>
              </a:spcBef>
            </a:pPr>
            <a:r>
              <a:rPr lang="en-US" baseline="0" dirty="0" smtClean="0"/>
              <a:t>-So I read this long article and I don’t even need that information to answer the question.</a:t>
            </a:r>
          </a:p>
          <a:p>
            <a:pPr eaLnBrk="1" hangingPunct="1">
              <a:spcBef>
                <a:spcPct val="0"/>
              </a:spcBef>
              <a:buSzPct val="25000"/>
            </a:pPr>
            <a:r>
              <a:rPr lang="en-US" baseline="0" dirty="0" smtClean="0"/>
              <a:t>-Look at the level of rigor, look at the level of Bloom’s taxonomy</a:t>
            </a:r>
          </a:p>
          <a:p>
            <a:pPr eaLnBrk="1" hangingPunct="1">
              <a:spcBef>
                <a:spcPct val="0"/>
              </a:spcBef>
              <a:buSzPct val="25000"/>
            </a:pPr>
            <a:r>
              <a:rPr lang="en-US" baseline="0" dirty="0" smtClean="0"/>
              <a:t>In CC we do not use the textbook as much because it’s written on a 4</a:t>
            </a:r>
            <a:r>
              <a:rPr lang="en-US" baseline="30000" dirty="0" smtClean="0"/>
              <a:t>th</a:t>
            </a:r>
            <a:r>
              <a:rPr lang="en-US" baseline="0" dirty="0" smtClean="0"/>
              <a:t> or 5</a:t>
            </a:r>
            <a:r>
              <a:rPr lang="en-US" baseline="30000" dirty="0" smtClean="0"/>
              <a:t>th</a:t>
            </a:r>
            <a:r>
              <a:rPr lang="en-US" baseline="0" dirty="0" smtClean="0"/>
              <a:t> grade level usually.</a:t>
            </a:r>
          </a:p>
          <a:p>
            <a:pPr eaLnBrk="1" hangingPunct="1">
              <a:spcBef>
                <a:spcPct val="0"/>
              </a:spcBef>
              <a:buSzPct val="25000"/>
            </a:pPr>
            <a:r>
              <a:rPr lang="en-US" baseline="0" dirty="0" smtClean="0"/>
              <a:t>When looking at text look at </a:t>
            </a:r>
            <a:r>
              <a:rPr lang="en-US" baseline="0" dirty="0" err="1" smtClean="0"/>
              <a:t>lexile</a:t>
            </a:r>
            <a:r>
              <a:rPr lang="en-US" baseline="0" dirty="0" smtClean="0"/>
              <a:t>- website is </a:t>
            </a:r>
            <a:r>
              <a:rPr lang="en-US" baseline="0" dirty="0" err="1" smtClean="0"/>
              <a:t>lexile.com</a:t>
            </a:r>
            <a:r>
              <a:rPr lang="en-US" baseline="0" dirty="0" smtClean="0"/>
              <a:t> You can cut and paste a portion of text into website and they will tell you what level it is.</a:t>
            </a:r>
          </a:p>
        </p:txBody>
      </p:sp>
      <p:sp>
        <p:nvSpPr>
          <p:cNvPr id="28675" name="Shape 147"/>
          <p:cNvSpPr>
            <a:spLocks noGrp="1"/>
          </p:cNvSpPr>
          <p:nvPr>
            <p:ph type="sldNum" sz="quarter" idx="5"/>
          </p:nvPr>
        </p:nvSpPr>
        <p:spPr bwMode="auto">
          <a:xfrm>
            <a:off x="3970338" y="9013825"/>
            <a:ext cx="3038475" cy="280988"/>
          </a:xfrm>
          <a:noFill/>
          <a:ln>
            <a:miter lim="800000"/>
            <a:headEnd/>
            <a:tailEnd/>
          </a:ln>
        </p:spPr>
        <p:txBody>
          <a:bodyPr wrap="square" tIns="46563" bIns="46563" numCol="1" anchorCtr="0" compatLnSpc="1">
            <a:prstTxWarp prst="textNoShape">
              <a:avLst/>
            </a:prstTxWarp>
            <a:spAutoFit/>
          </a:bodyPr>
          <a:lstStyle/>
          <a:p>
            <a:pPr fontAlgn="base">
              <a:spcBef>
                <a:spcPct val="0"/>
              </a:spcBef>
              <a:spcAft>
                <a:spcPct val="0"/>
              </a:spcAft>
              <a:buSzPct val="25000"/>
              <a:buFont typeface="Arial" charset="0"/>
              <a:buNone/>
            </a:pPr>
            <a:r>
              <a:rPr lang="en-US" dirty="0" smtClean="0">
                <a:solidFill>
                  <a:srgbClr val="000000"/>
                </a:solidFill>
                <a:latin typeface="Arial" charset="0"/>
                <a:cs typeface="Arial" charset="0"/>
                <a:sym typeface="Arial" charset="0"/>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33"/>
          <p:cNvSpPr>
            <a:spLocks noGrp="1" noRot="1" noChangeAspect="1" noTextEdit="1"/>
          </p:cNvSpPr>
          <p:nvPr>
            <p:ph type="sldImg" idx="2"/>
          </p:nvPr>
        </p:nvSpPr>
        <p:spPr>
          <a:noFill/>
          <a:ln>
            <a:headEnd/>
            <a:tailEnd/>
          </a:ln>
        </p:spPr>
      </p:sp>
      <p:sp>
        <p:nvSpPr>
          <p:cNvPr id="39938" name="Shape 134"/>
          <p:cNvSpPr txBox="1">
            <a:spLocks noGrp="1"/>
          </p:cNvSpPr>
          <p:nvPr>
            <p:ph type="body" idx="1"/>
          </p:nvPr>
        </p:nvSpPr>
        <p:spPr bwMode="auto">
          <a:xfrm>
            <a:off x="701675" y="4416425"/>
            <a:ext cx="5607050" cy="276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spAutoFit/>
          </a:bodyPr>
          <a:lstStyle/>
          <a:p>
            <a:pPr eaLnBrk="1" hangingPunct="1">
              <a:spcBef>
                <a:spcPct val="0"/>
              </a:spcBef>
            </a:pPr>
            <a:r>
              <a:rPr lang="en-US" dirty="0" smtClean="0">
                <a:latin typeface="Arial" charset="0"/>
              </a:rPr>
              <a:t>Syntax and structure</a:t>
            </a:r>
            <a:r>
              <a:rPr lang="en-US" baseline="0" dirty="0" smtClean="0">
                <a:latin typeface="Arial" charset="0"/>
              </a:rPr>
              <a:t> of the question require higher level thinking. How a question is worded or structured.</a:t>
            </a:r>
            <a:endParaRPr lang="en-US" dirty="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52"/>
          <p:cNvSpPr>
            <a:spLocks noGrp="1" noRot="1" noChangeAspect="1" noTextEdit="1"/>
          </p:cNvSpPr>
          <p:nvPr>
            <p:ph type="sldImg" idx="2"/>
          </p:nvPr>
        </p:nvSpPr>
        <p:spPr>
          <a:noFill/>
          <a:ln>
            <a:headEnd/>
            <a:tailEnd/>
          </a:ln>
        </p:spPr>
      </p:sp>
      <p:sp>
        <p:nvSpPr>
          <p:cNvPr id="44034" name="Shape 153"/>
          <p:cNvSpPr txBox="1">
            <a:spLocks noGrp="1"/>
          </p:cNvSpPr>
          <p:nvPr>
            <p:ph type="body" idx="1"/>
          </p:nvPr>
        </p:nvSpPr>
        <p:spPr bwMode="auto">
          <a:xfrm>
            <a:off x="701675" y="4416425"/>
            <a:ext cx="5607050" cy="59092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171450" indent="-1714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Clr>
                <a:srgbClr val="000000"/>
              </a:buClr>
              <a:buSzPct val="130000"/>
              <a:buFontTx/>
              <a:buChar char="•"/>
            </a:pPr>
            <a:r>
              <a:rPr lang="en-US" sz="1800" dirty="0" smtClean="0"/>
              <a:t>Here are some general guidelines for creating TDQ</a:t>
            </a:r>
          </a:p>
          <a:p>
            <a:pPr eaLnBrk="1" hangingPunct="1">
              <a:spcBef>
                <a:spcPct val="0"/>
              </a:spcBef>
              <a:buClr>
                <a:srgbClr val="000000"/>
              </a:buClr>
              <a:buSzPct val="130000"/>
              <a:buFontTx/>
              <a:buChar char="•"/>
            </a:pPr>
            <a:r>
              <a:rPr lang="en-US" sz="1800" dirty="0" smtClean="0"/>
              <a:t>This </a:t>
            </a:r>
            <a:r>
              <a:rPr lang="en-US" sz="1800" dirty="0"/>
              <a:t>is not a formula – </a:t>
            </a:r>
            <a:endParaRPr lang="en-US" sz="1800" dirty="0" smtClean="0"/>
          </a:p>
          <a:p>
            <a:pPr eaLnBrk="1" hangingPunct="1">
              <a:spcBef>
                <a:spcPct val="0"/>
              </a:spcBef>
              <a:buClr>
                <a:srgbClr val="000000"/>
              </a:buClr>
              <a:buSzPct val="130000"/>
              <a:buFontTx/>
              <a:buChar char="•"/>
            </a:pPr>
            <a:r>
              <a:rPr lang="en-US" sz="1800" dirty="0" smtClean="0"/>
              <a:t>INSTEAD</a:t>
            </a:r>
            <a:r>
              <a:rPr lang="en-US" sz="1800" baseline="0" dirty="0" smtClean="0"/>
              <a:t> OF TALKING WITH YOU ABOUT CREATING TDQ I’D LIKE TO HAVE YOU DO AN ACTIVITY WHERE YOU CAN EXPERIENCE IT FOR YOURSELF</a:t>
            </a:r>
            <a:endParaRPr lang="en-US" sz="1800" dirty="0" smtClean="0"/>
          </a:p>
          <a:p>
            <a:pPr eaLnBrk="1" hangingPunct="1">
              <a:spcBef>
                <a:spcPct val="0"/>
              </a:spcBef>
              <a:buClr>
                <a:srgbClr val="000000"/>
              </a:buClr>
              <a:buSzPct val="130000"/>
              <a:buFontTx/>
              <a:buChar char="•"/>
            </a:pPr>
            <a:endParaRPr lang="en-US" sz="1800" dirty="0" smtClean="0"/>
          </a:p>
          <a:p>
            <a:pPr eaLnBrk="1" hangingPunct="1">
              <a:spcBef>
                <a:spcPct val="0"/>
              </a:spcBef>
              <a:buClr>
                <a:srgbClr val="000000"/>
              </a:buClr>
              <a:buSzPct val="130000"/>
              <a:buFontTx/>
              <a:buChar char="•"/>
            </a:pPr>
            <a:endParaRPr lang="en-US" sz="1800" dirty="0" smtClean="0"/>
          </a:p>
          <a:p>
            <a:pPr eaLnBrk="1" hangingPunct="1">
              <a:spcBef>
                <a:spcPct val="0"/>
              </a:spcBef>
              <a:buClr>
                <a:srgbClr val="000000"/>
              </a:buClr>
              <a:buSzPct val="130000"/>
              <a:buFontTx/>
              <a:buChar char="•"/>
            </a:pPr>
            <a:r>
              <a:rPr lang="en-US" sz="1800" dirty="0" err="1" smtClean="0"/>
              <a:t>ot</a:t>
            </a:r>
            <a:r>
              <a:rPr lang="en-US" sz="1800" dirty="0" smtClean="0"/>
              <a:t> </a:t>
            </a:r>
            <a:r>
              <a:rPr lang="en-US" sz="1800" dirty="0"/>
              <a:t>every text will require the same process.  These are guidelines.</a:t>
            </a:r>
          </a:p>
          <a:p>
            <a:pPr eaLnBrk="1" hangingPunct="1">
              <a:spcBef>
                <a:spcPct val="0"/>
              </a:spcBef>
            </a:pPr>
            <a:r>
              <a:rPr lang="en-US" sz="1800" dirty="0" smtClean="0"/>
              <a:t>STEP 2 IS SCAFFOLDING</a:t>
            </a:r>
          </a:p>
          <a:p>
            <a:pPr eaLnBrk="1" hangingPunct="1">
              <a:spcBef>
                <a:spcPct val="0"/>
              </a:spcBef>
            </a:pPr>
            <a:r>
              <a:rPr lang="en-US" sz="1800" dirty="0" smtClean="0"/>
              <a:t>STEP 5 ASK QUESTIONS</a:t>
            </a:r>
            <a:r>
              <a:rPr lang="en-US" sz="1800" baseline="0" dirty="0" smtClean="0"/>
              <a:t> OF THINGS IN A SEQUENTIAL ORDER IN TERMS OF THE CONTENT</a:t>
            </a:r>
            <a:endParaRPr lang="en-US" sz="1800" dirty="0"/>
          </a:p>
          <a:p>
            <a:pPr eaLnBrk="1" hangingPunct="1">
              <a:spcBef>
                <a:spcPct val="0"/>
              </a:spcBef>
              <a:buClr>
                <a:srgbClr val="000000"/>
              </a:buClr>
              <a:buSzPct val="130000"/>
              <a:buFontTx/>
              <a:buChar char="•"/>
            </a:pPr>
            <a:r>
              <a:rPr lang="en-US" sz="1800" dirty="0"/>
              <a:t>Questions that directly address difficult sections of the text help with breaking down complexity.  Help student to extract and create meaning where they otherwise wouldn't.</a:t>
            </a:r>
          </a:p>
          <a:p>
            <a:pPr eaLnBrk="1" hangingPunct="1">
              <a:spcBef>
                <a:spcPct val="0"/>
              </a:spcBef>
            </a:pPr>
            <a:endParaRPr lang="en-US" sz="1800" dirty="0"/>
          </a:p>
          <a:p>
            <a:pPr eaLnBrk="1" hangingPunct="1">
              <a:spcBef>
                <a:spcPct val="0"/>
              </a:spcBef>
              <a:buClr>
                <a:srgbClr val="000000"/>
              </a:buClr>
              <a:buSzPct val="130000"/>
              <a:buFontTx/>
              <a:buChar char="•"/>
            </a:pPr>
            <a:r>
              <a:rPr lang="en-US" sz="1800" dirty="0"/>
              <a:t>How many questions is enough?  It varies from text to text.</a:t>
            </a:r>
          </a:p>
          <a:p>
            <a:pPr eaLnBrk="1" hangingPunct="1">
              <a:spcBef>
                <a:spcPct val="0"/>
              </a:spcBef>
            </a:pPr>
            <a:endParaRPr lang="en-US" sz="1800" dirty="0"/>
          </a:p>
          <a:p>
            <a:pPr eaLnBrk="1" hangingPunct="1">
              <a:spcBef>
                <a:spcPct val="0"/>
              </a:spcBef>
              <a:buClr>
                <a:srgbClr val="000000"/>
              </a:buClr>
              <a:buSzPct val="130000"/>
              <a:buFontTx/>
              <a:buChar char="•"/>
            </a:pPr>
            <a:r>
              <a:rPr lang="en-US" sz="1800" dirty="0"/>
              <a:t>Check “alignment to the standards" last, but use the language of the standards in the questions as much as possible.</a:t>
            </a:r>
          </a:p>
          <a:p>
            <a:pPr eaLnBrk="1" hangingPunct="1">
              <a:spcBef>
                <a:spcPct val="0"/>
              </a:spcBef>
            </a:pPr>
            <a:endParaRPr lang="en-US" sz="1800" dirty="0"/>
          </a:p>
        </p:txBody>
      </p:sp>
      <p:sp>
        <p:nvSpPr>
          <p:cNvPr id="44035" name="Shape 154"/>
          <p:cNvSpPr>
            <a:spLocks noGrp="1"/>
          </p:cNvSpPr>
          <p:nvPr>
            <p:ph type="sldNum" sz="quarter" idx="12"/>
          </p:nvPr>
        </p:nvSpPr>
        <p:spPr>
          <a:xfrm>
            <a:off x="3970338" y="9017854"/>
            <a:ext cx="3038475" cy="276959"/>
          </a:xfrm>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buFont typeface="Arial" charset="0"/>
              <a:buNone/>
            </a:pPr>
            <a:r>
              <a:rPr lang="en-US" sz="1200"/>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4" name="Shape 230"/>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Shape 231"/>
          <p:cNvSpPr>
            <a:spLocks noGrp="1"/>
          </p:cNvSpPr>
          <p:nvPr>
            <p:ph type="body" idx="1"/>
          </p:nvPr>
        </p:nvSpPr>
        <p:spPr bwMode="auto">
          <a:xfrm>
            <a:off x="701675" y="4416425"/>
            <a:ext cx="5607050"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568" bIns="46568" numCol="1" anchor="t" anchorCtr="0" compatLnSpc="1">
            <a:prstTxWarp prst="textNoShape">
              <a:avLst/>
            </a:prstTxWarp>
            <a:spAutoFit/>
          </a:bodyPr>
          <a:lstStyle/>
          <a:p>
            <a:pPr eaLnBrk="1" hangingPunct="1">
              <a:spcBef>
                <a:spcPct val="0"/>
              </a:spcBef>
            </a:pPr>
            <a:r>
              <a:rPr lang="en-US" dirty="0" smtClean="0">
                <a:solidFill>
                  <a:srgbClr val="FF0000"/>
                </a:solidFill>
              </a:rPr>
              <a:t>PULL UP CORESTANDARDS.COM</a:t>
            </a:r>
          </a:p>
          <a:p>
            <a:pPr eaLnBrk="1" hangingPunct="1">
              <a:spcBef>
                <a:spcPct val="0"/>
              </a:spcBef>
            </a:pPr>
            <a:r>
              <a:rPr lang="en-US" dirty="0" smtClean="0">
                <a:solidFill>
                  <a:srgbClr val="FF0000"/>
                </a:solidFill>
              </a:rPr>
              <a:t>Use standards</a:t>
            </a:r>
            <a:r>
              <a:rPr lang="en-US" baseline="0" dirty="0" smtClean="0">
                <a:solidFill>
                  <a:srgbClr val="FF0000"/>
                </a:solidFill>
              </a:rPr>
              <a:t> when evaluating questions and making changes to questions to ensure they are TDQ.</a:t>
            </a:r>
          </a:p>
          <a:p>
            <a:pPr eaLnBrk="1" hangingPunct="1">
              <a:spcBef>
                <a:spcPct val="0"/>
              </a:spcBef>
            </a:pPr>
            <a:endParaRPr lang="en-US" dirty="0" smtClean="0">
              <a:solidFill>
                <a:srgbClr val="FF0000"/>
              </a:solidFill>
            </a:endParaRPr>
          </a:p>
        </p:txBody>
      </p:sp>
      <p:sp>
        <p:nvSpPr>
          <p:cNvPr id="264196" name="Shape 232"/>
          <p:cNvSpPr>
            <a:spLocks noGrp="1"/>
          </p:cNvSpPr>
          <p:nvPr>
            <p:ph type="sldNum" sz="quarter" idx="5"/>
          </p:nvPr>
        </p:nvSpPr>
        <p:spPr bwMode="auto">
          <a:xfrm>
            <a:off x="3970338" y="9013825"/>
            <a:ext cx="3038475"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568" bIns="46568">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Evaluating the set of questions as a whole</a:t>
            </a:r>
          </a:p>
          <a:p>
            <a:r>
              <a:rPr lang="en-US" dirty="0" smtClean="0"/>
              <a:t>10 minutes to work independently </a:t>
            </a:r>
          </a:p>
          <a:p>
            <a:r>
              <a:rPr lang="en-US" dirty="0" smtClean="0"/>
              <a:t>10 minutes to discuss with your</a:t>
            </a:r>
            <a:r>
              <a:rPr lang="en-US" baseline="0" dirty="0" smtClean="0"/>
              <a:t> group</a:t>
            </a:r>
          </a:p>
          <a:p>
            <a:r>
              <a:rPr lang="en-US" baseline="0" dirty="0" smtClean="0"/>
              <a:t>Explain how they would change the set of questions to make them TDQ’s</a:t>
            </a:r>
          </a:p>
          <a:p>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48</a:t>
            </a:fld>
            <a:endParaRPr lang="en-US" dirty="0"/>
          </a:p>
        </p:txBody>
      </p:sp>
    </p:spTree>
    <p:extLst>
      <p:ext uri="{BB962C8B-B14F-4D97-AF65-F5344CB8AC3E}">
        <p14:creationId xmlns:p14="http://schemas.microsoft.com/office/powerpoint/2010/main" val="46216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a:t>
            </a:r>
            <a:r>
              <a:rPr lang="en-US" baseline="0" dirty="0" smtClean="0"/>
              <a:t> summary activity.  </a:t>
            </a:r>
            <a:endParaRPr lang="en-US" dirty="0"/>
          </a:p>
        </p:txBody>
      </p:sp>
      <p:sp>
        <p:nvSpPr>
          <p:cNvPr id="4" name="Slide Number Placeholder 3"/>
          <p:cNvSpPr>
            <a:spLocks noGrp="1"/>
          </p:cNvSpPr>
          <p:nvPr>
            <p:ph type="sldNum" sz="quarter" idx="10"/>
          </p:nvPr>
        </p:nvSpPr>
        <p:spPr/>
        <p:txBody>
          <a:bodyPr/>
          <a:lstStyle/>
          <a:p>
            <a:pPr>
              <a:defRPr/>
            </a:pPr>
            <a:fld id="{1AF3E0B0-31EC-1442-9432-C3D2AE6D69B5}" type="slidenum">
              <a:rPr lang="en-US" smtClean="0"/>
              <a:pPr>
                <a:defRPr/>
              </a:pPr>
              <a:t>49</a:t>
            </a:fld>
            <a:endParaRPr lang="en-US"/>
          </a:p>
        </p:txBody>
      </p:sp>
    </p:spTree>
    <p:extLst>
      <p:ext uri="{BB962C8B-B14F-4D97-AF65-F5344CB8AC3E}">
        <p14:creationId xmlns:p14="http://schemas.microsoft.com/office/powerpoint/2010/main" val="409632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K-W-L charts are a staple for teachers.  They are great way to activate prior knowledge, and help students</a:t>
            </a:r>
            <a:r>
              <a:rPr lang="en-US" baseline="0" dirty="0" smtClean="0"/>
              <a:t> relate what they know, the questions they have and what they have learned from text in order to actively construct meaning.</a:t>
            </a:r>
            <a:endParaRPr lang="en-US" dirty="0" smtClean="0"/>
          </a:p>
          <a:p>
            <a:r>
              <a:rPr lang="en-US" dirty="0" smtClean="0"/>
              <a:t>Have students work in groups to complete the K and W on graphic organizers.  Have each group share a few items from the chart.</a:t>
            </a:r>
          </a:p>
          <a:p>
            <a:r>
              <a:rPr lang="en-US" i="1" dirty="0" smtClean="0"/>
              <a:t>(pull</a:t>
            </a:r>
            <a:r>
              <a:rPr lang="en-US" i="1" baseline="0" dirty="0" smtClean="0"/>
              <a:t> up KWL in </a:t>
            </a:r>
            <a:r>
              <a:rPr lang="en-US" i="1" baseline="0" dirty="0" err="1" smtClean="0"/>
              <a:t>mimio</a:t>
            </a:r>
            <a:r>
              <a:rPr lang="en-US" i="1" baseline="0" dirty="0" smtClean="0"/>
              <a:t> gallery, while groups are working)</a:t>
            </a:r>
            <a:endParaRPr lang="en-US" i="1" dirty="0" smtClean="0"/>
          </a:p>
          <a:p>
            <a:r>
              <a:rPr lang="en-US" dirty="0" smtClean="0"/>
              <a:t>Refer back to how</a:t>
            </a:r>
            <a:r>
              <a:rPr lang="en-US" baseline="0" dirty="0" smtClean="0"/>
              <a:t> word scramble competition correlates to CCSS if needed. </a:t>
            </a:r>
            <a:endParaRPr lang="en-US" dirty="0"/>
          </a:p>
        </p:txBody>
      </p:sp>
      <p:sp>
        <p:nvSpPr>
          <p:cNvPr id="4" name="Slide Number Placeholder 3"/>
          <p:cNvSpPr>
            <a:spLocks noGrp="1"/>
          </p:cNvSpPr>
          <p:nvPr>
            <p:ph type="sldNum" sz="quarter" idx="10"/>
          </p:nvPr>
        </p:nvSpPr>
        <p:spPr/>
        <p:txBody>
          <a:bodyPr/>
          <a:lstStyle/>
          <a:p>
            <a:pPr>
              <a:defRPr/>
            </a:pPr>
            <a:fld id="{EC08E54B-04CF-4796-BE29-00EB57E39EA9}" type="slidenum">
              <a:rPr lang="en-US" smtClean="0"/>
              <a:pPr>
                <a:defRPr/>
              </a:pPr>
              <a:t>6</a:t>
            </a:fld>
            <a:endParaRPr lang="en-US" dirty="0"/>
          </a:p>
        </p:txBody>
      </p:sp>
    </p:spTree>
    <p:extLst>
      <p:ext uri="{BB962C8B-B14F-4D97-AF65-F5344CB8AC3E}">
        <p14:creationId xmlns:p14="http://schemas.microsoft.com/office/powerpoint/2010/main" val="354909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To have more students meet the requirements for post-secondary success, we needed greater clarity in what was expected of students each year during K-12 education.</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Typical state standards that preceded the Common Core were too vague and too long to realistically inform instruction.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So the Common Core was designed to be a set of standards that are </a:t>
            </a:r>
            <a:r>
              <a:rPr lang="en-US" b="1" i="1" u="sng" dirty="0" smtClean="0">
                <a:ea typeface="ＭＳ Ｐゴシック" pitchFamily="34" charset="-128"/>
              </a:rPr>
              <a:t>fewer</a:t>
            </a:r>
            <a:r>
              <a:rPr lang="en-US" b="1" u="sng" dirty="0" smtClean="0">
                <a:ea typeface="ＭＳ Ｐゴシック" pitchFamily="34" charset="-128"/>
              </a:rPr>
              <a:t> in number, </a:t>
            </a:r>
            <a:r>
              <a:rPr lang="en-US" b="1" i="1" u="sng" dirty="0" smtClean="0">
                <a:ea typeface="ＭＳ Ｐゴシック" pitchFamily="34" charset="-128"/>
              </a:rPr>
              <a:t>clearer</a:t>
            </a:r>
            <a:r>
              <a:rPr lang="en-US" b="1" u="sng" dirty="0" smtClean="0">
                <a:ea typeface="ＭＳ Ｐゴシック" pitchFamily="34" charset="-128"/>
              </a:rPr>
              <a:t> in describing outcomes, and </a:t>
            </a:r>
            <a:r>
              <a:rPr lang="en-US" b="1" i="1" u="sng" dirty="0" smtClean="0">
                <a:ea typeface="ＭＳ Ｐゴシック" pitchFamily="34" charset="-128"/>
              </a:rPr>
              <a:t>higher</a:t>
            </a:r>
            <a:r>
              <a:rPr lang="en-US" b="1" u="sng" dirty="0" smtClean="0">
                <a:ea typeface="ＭＳ Ｐゴシック" pitchFamily="34" charset="-128"/>
              </a:rPr>
              <a:t>. Meaning</a:t>
            </a:r>
            <a:r>
              <a:rPr lang="en-US" b="1" u="sng" baseline="0" dirty="0" smtClean="0">
                <a:ea typeface="ＭＳ Ｐゴシック" pitchFamily="34" charset="-128"/>
              </a:rPr>
              <a:t> w</a:t>
            </a:r>
            <a:r>
              <a:rPr lang="en-US" b="1" u="sng" dirty="0" smtClean="0">
                <a:ea typeface="ＭＳ Ｐゴシック" pitchFamily="34" charset="-128"/>
              </a:rPr>
              <a:t>hat is included is what is expected for ALL students</a:t>
            </a:r>
            <a:r>
              <a:rPr lang="en-US" dirty="0" smtClean="0">
                <a:ea typeface="ＭＳ Ｐゴシック" pitchFamily="34" charset="-128"/>
              </a:rPr>
              <a:t>.</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To help students achieve these standards, all practitioners must be honest about the time they require. </a:t>
            </a:r>
            <a:r>
              <a:rPr lang="en-US" b="1" u="sng" dirty="0" smtClean="0">
                <a:ea typeface="ＭＳ Ｐゴシック" pitchFamily="34" charset="-128"/>
              </a:rPr>
              <a:t>Teaching less at a much deeper level really is the key to Common Core success.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decisions surrounding how </a:t>
            </a:r>
            <a:r>
              <a:rPr lang="en-US" b="1" u="none" dirty="0" smtClean="0">
                <a:ea typeface="ＭＳ Ｐゴシック" pitchFamily="34" charset="-128"/>
              </a:rPr>
              <a:t>to focus the standards had to be grounded in evidence regarding what students in fact need in order to have a solid base of education and to be well prepared for career or college demands.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There had to be many decisions about what </a:t>
            </a:r>
            <a:r>
              <a:rPr lang="en-US" i="1" dirty="0" smtClean="0">
                <a:ea typeface="ＭＳ Ｐゴシック" pitchFamily="34" charset="-128"/>
              </a:rPr>
              <a:t>not </a:t>
            </a:r>
            <a:r>
              <a:rPr lang="en-US" dirty="0" smtClean="0">
                <a:ea typeface="ＭＳ Ｐゴシック" pitchFamily="34" charset="-128"/>
              </a:rPr>
              <a:t>to include. The focus was narrowed to what mattered most. You can look at the standards and probably agree that all of them are skills you would really want every student you know and care about to leave school able to exercise.</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So the CCSS represent that rarest of moments in education when an effort starts by communicating that we must </a:t>
            </a:r>
            <a:r>
              <a:rPr lang="en-US" u="sng" dirty="0" smtClean="0">
                <a:ea typeface="ＭＳ Ｐゴシック" pitchFamily="34" charset="-128"/>
              </a:rPr>
              <a:t>stop</a:t>
            </a:r>
            <a:r>
              <a:rPr lang="en-US" dirty="0" smtClean="0">
                <a:ea typeface="ＭＳ Ｐゴシック" pitchFamily="34" charset="-128"/>
              </a:rPr>
              <a:t> doing certain things, rather than telling educators about </a:t>
            </a:r>
            <a:r>
              <a:rPr lang="en-US" i="1" dirty="0" smtClean="0">
                <a:ea typeface="ＭＳ Ｐゴシック" pitchFamily="34" charset="-128"/>
              </a:rPr>
              <a:t>one more thing</a:t>
            </a:r>
            <a:r>
              <a:rPr lang="en-US" dirty="0" smtClean="0">
                <a:ea typeface="ＭＳ Ｐゴシック" pitchFamily="34" charset="-128"/>
              </a:rPr>
              <a:t> they can add to their already overbooked agenda to help support their students.  You can think of the standards and this focus on the shifts that really are at the center of what is different about them as the </a:t>
            </a:r>
            <a:r>
              <a:rPr lang="ja-JP" altLang="en-US" dirty="0" smtClean="0">
                <a:ea typeface="ＭＳ Ｐゴシック" pitchFamily="34" charset="-128"/>
              </a:rPr>
              <a:t>“</a:t>
            </a:r>
            <a:r>
              <a:rPr lang="en-US" altLang="ja-JP" dirty="0" smtClean="0">
                <a:ea typeface="ＭＳ Ｐゴシック" pitchFamily="34" charset="-128"/>
              </a:rPr>
              <a:t>power of the eraser</a:t>
            </a:r>
            <a:r>
              <a:rPr lang="ja-JP" altLang="en-US" dirty="0" smtClean="0">
                <a:ea typeface="ＭＳ Ｐゴシック" pitchFamily="34" charset="-128"/>
              </a:rPr>
              <a:t>”</a:t>
            </a:r>
            <a:r>
              <a:rPr lang="en-US" altLang="ja-JP" dirty="0" smtClean="0">
                <a:ea typeface="ＭＳ Ｐゴシック" pitchFamily="34" charset="-128"/>
              </a:rPr>
              <a:t> over the power of the pen.  </a:t>
            </a:r>
            <a:endParaRPr lang="en-US" dirty="0" smtClean="0">
              <a:ea typeface="ＭＳ Ｐゴシック" pitchFamily="34" charset="-128"/>
            </a:endParaRPr>
          </a:p>
          <a:p>
            <a:endParaRPr lang="en-US" dirty="0">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2763EB-85E2-2D47-8F11-90BA56F6A5C7}"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0" fontAlgn="base" latinLnBrk="0" hangingPunct="0">
              <a:lnSpc>
                <a:spcPct val="100000"/>
              </a:lnSpc>
              <a:spcBef>
                <a:spcPct val="30000"/>
              </a:spcBef>
              <a:spcAft>
                <a:spcPct val="0"/>
              </a:spcAft>
              <a:buClrTx/>
              <a:buSzTx/>
              <a:buFontTx/>
              <a:buNone/>
              <a:tabLst/>
              <a:defRPr/>
            </a:pPr>
            <a:r>
              <a:rPr lang="en-US" b="1" dirty="0" smtClean="0"/>
              <a:t> </a:t>
            </a:r>
            <a:r>
              <a:rPr lang="en-US" b="0" dirty="0" smtClean="0"/>
              <a:t>In 2009 they released College and Career Readiness Anchor Standards and asked for feedback from the public, then after several drafts in 2010 the ELA (English &amp; Lang Arts) and Mathematics CCSS were released </a:t>
            </a:r>
          </a:p>
          <a:p>
            <a:pPr marL="0" marR="0" lvl="2" indent="0" algn="l" defTabSz="457200" rtl="0" eaLnBrk="0" fontAlgn="base" latinLnBrk="0" hangingPunct="0">
              <a:lnSpc>
                <a:spcPct val="100000"/>
              </a:lnSpc>
              <a:spcBef>
                <a:spcPct val="30000"/>
              </a:spcBef>
              <a:spcAft>
                <a:spcPct val="0"/>
              </a:spcAft>
              <a:buClrTx/>
              <a:buSzTx/>
              <a:buFontTx/>
              <a:buNone/>
              <a:tabLst/>
              <a:defRPr/>
            </a:pPr>
            <a:r>
              <a:rPr lang="en-US" b="0" dirty="0" smtClean="0"/>
              <a:t>-Not national standards each state chose whether or not to adopt them</a:t>
            </a:r>
            <a:r>
              <a:rPr lang="en-US" b="1" dirty="0" smtClean="0"/>
              <a:t>.</a:t>
            </a:r>
            <a:r>
              <a:rPr lang="en-US" b="1" baseline="0" dirty="0" smtClean="0"/>
              <a:t> I know everyone here lives and works in Virginia however is everyone originally from Virginia?  If not I’d like you to tell me what state your from and </a:t>
            </a:r>
            <a:r>
              <a:rPr lang="en-US" sz="1200" b="1" baseline="0" dirty="0" smtClean="0">
                <a:solidFill>
                  <a:srgbClr val="008000"/>
                </a:solidFill>
              </a:rPr>
              <a:t>Has your state adopted the common core state standards</a:t>
            </a:r>
            <a:r>
              <a:rPr lang="en-US" b="1" baseline="0" dirty="0" smtClean="0">
                <a:solidFill>
                  <a:srgbClr val="FF0000"/>
                </a:solidFill>
              </a:rPr>
              <a:t>? </a:t>
            </a:r>
            <a:r>
              <a:rPr lang="en-US" b="0" baseline="0" dirty="0" smtClean="0">
                <a:solidFill>
                  <a:srgbClr val="FF0000"/>
                </a:solidFill>
              </a:rPr>
              <a:t>(</a:t>
            </a:r>
            <a:r>
              <a:rPr lang="en-US" b="0" baseline="0" dirty="0" err="1" smtClean="0">
                <a:solidFill>
                  <a:srgbClr val="FF0000"/>
                </a:solidFill>
              </a:rPr>
              <a:t>mimio</a:t>
            </a:r>
            <a:r>
              <a:rPr lang="en-US" b="0" baseline="0" dirty="0" smtClean="0">
                <a:solidFill>
                  <a:srgbClr val="FF0000"/>
                </a:solidFill>
              </a:rPr>
              <a:t> vote yes or no, if available)</a:t>
            </a:r>
            <a:endParaRPr lang="en-US" b="0" dirty="0" smtClean="0">
              <a:solidFill>
                <a:srgbClr val="FF0000"/>
              </a:solidFill>
            </a:endParaRPr>
          </a:p>
          <a:p>
            <a:pPr marL="0" marR="0" lvl="2" indent="0" algn="l" defTabSz="457200" rtl="0" eaLnBrk="0" fontAlgn="base" latinLnBrk="0" hangingPunct="0">
              <a:lnSpc>
                <a:spcPct val="100000"/>
              </a:lnSpc>
              <a:spcBef>
                <a:spcPct val="30000"/>
              </a:spcBef>
              <a:spcAft>
                <a:spcPct val="0"/>
              </a:spcAft>
              <a:buClrTx/>
              <a:buSzTx/>
              <a:buFontTx/>
              <a:buNone/>
              <a:tabLst/>
              <a:defRPr/>
            </a:pPr>
            <a:r>
              <a:rPr lang="en-US" b="0" dirty="0" smtClean="0"/>
              <a:t>Let’s find out, this is information</a:t>
            </a:r>
            <a:r>
              <a:rPr lang="en-US" b="0" baseline="0" dirty="0" smtClean="0"/>
              <a:t> that we require our TQRP fellows to know because they will be interviewing for teaching positions and need to know.   Let’s </a:t>
            </a:r>
            <a:r>
              <a:rPr lang="en-US" b="0" dirty="0" smtClean="0"/>
              <a:t>Go</a:t>
            </a:r>
            <a:r>
              <a:rPr lang="en-US" b="0" baseline="0" dirty="0" smtClean="0"/>
              <a:t> to website </a:t>
            </a:r>
            <a:r>
              <a:rPr lang="en-US" b="0" baseline="0" dirty="0" err="1" smtClean="0"/>
              <a:t>www.corestandards.org</a:t>
            </a:r>
            <a:r>
              <a:rPr lang="en-US" b="0" baseline="0" dirty="0" smtClean="0"/>
              <a:t> and click In the States. </a:t>
            </a:r>
            <a:r>
              <a:rPr lang="en-US" b="1" baseline="0" dirty="0" smtClean="0"/>
              <a:t>Has the state where you are from adopted the common core state standards? Raise 1 finger for yes and two for no. </a:t>
            </a:r>
          </a:p>
          <a:p>
            <a:pPr marL="0" marR="0" lvl="2"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a:t>
            </a:r>
            <a:r>
              <a:rPr lang="en-US" b="0" dirty="0" smtClean="0"/>
              <a:t>45 states have adopted  standards thus far. </a:t>
            </a:r>
          </a:p>
          <a:p>
            <a:pPr marL="0" marR="0" lvl="2" indent="0" algn="l" defTabSz="457200" rtl="0" eaLnBrk="0" fontAlgn="base" latinLnBrk="0" hangingPunct="0">
              <a:lnSpc>
                <a:spcPct val="100000"/>
              </a:lnSpc>
              <a:spcBef>
                <a:spcPct val="30000"/>
              </a:spcBef>
              <a:spcAft>
                <a:spcPct val="0"/>
              </a:spcAft>
              <a:buClrTx/>
              <a:buSzTx/>
              <a:buFontTx/>
              <a:buNone/>
              <a:tabLst/>
              <a:defRPr/>
            </a:pPr>
            <a:r>
              <a:rPr lang="en-US" b="0" dirty="0" smtClean="0"/>
              <a:t>-They</a:t>
            </a:r>
            <a:r>
              <a:rPr lang="en-US" b="0" baseline="0" dirty="0" smtClean="0"/>
              <a:t> t</a:t>
            </a:r>
            <a:r>
              <a:rPr lang="en-US" b="0" dirty="0" smtClean="0"/>
              <a:t>ook the best of state standards and internationally benchmarked them so students would be able to compete across states as</a:t>
            </a:r>
            <a:r>
              <a:rPr lang="en-US" b="0" baseline="0" dirty="0" smtClean="0"/>
              <a:t> well as globally</a:t>
            </a:r>
            <a:endParaRPr lang="en-US" b="0" dirty="0" smtClean="0"/>
          </a:p>
          <a:p>
            <a:pPr marL="0" marR="0" lvl="2" indent="0" algn="l" defTabSz="457200" rtl="0" eaLnBrk="0" fontAlgn="base" latinLnBrk="0" hangingPunct="0">
              <a:lnSpc>
                <a:spcPct val="100000"/>
              </a:lnSpc>
              <a:spcBef>
                <a:spcPct val="30000"/>
              </a:spcBef>
              <a:spcAft>
                <a:spcPct val="0"/>
              </a:spcAft>
              <a:buClrTx/>
              <a:buSzTx/>
              <a:buFontTx/>
              <a:buNone/>
              <a:tabLst/>
              <a:defRPr/>
            </a:pPr>
            <a:r>
              <a:rPr lang="en-US" b="0" dirty="0" smtClean="0"/>
              <a:t>-</a:t>
            </a:r>
            <a:r>
              <a:rPr lang="en-US" b="1" dirty="0" smtClean="0"/>
              <a:t>Different states are at different levels of implementation. I want you to determine</a:t>
            </a:r>
            <a:r>
              <a:rPr lang="en-US" b="1" baseline="0" dirty="0" smtClean="0"/>
              <a:t> at what level of implementation is your state? </a:t>
            </a:r>
            <a:r>
              <a:rPr lang="en-US" b="1" dirty="0" smtClean="0"/>
              <a:t>Look back at the </a:t>
            </a:r>
            <a:r>
              <a:rPr lang="en-US" b="1" dirty="0" err="1" smtClean="0"/>
              <a:t>corestandards.org</a:t>
            </a:r>
            <a:r>
              <a:rPr lang="en-US" b="1" dirty="0" smtClean="0"/>
              <a:t> website and click on the states in yellow to see at what level of implementation are these states,</a:t>
            </a:r>
            <a:r>
              <a:rPr lang="en-US" b="1" baseline="0" dirty="0" smtClean="0"/>
              <a:t> what are some of your observations? </a:t>
            </a:r>
            <a:endParaRPr lang="en-US" b="1" dirty="0" smtClean="0"/>
          </a:p>
          <a:p>
            <a:pPr marL="0" marR="0" lvl="2" indent="0" algn="l" defTabSz="457200" rtl="0" eaLnBrk="0" fontAlgn="base" latinLnBrk="0" hangingPunct="0">
              <a:lnSpc>
                <a:spcPct val="100000"/>
              </a:lnSpc>
              <a:spcBef>
                <a:spcPct val="30000"/>
              </a:spcBef>
              <a:spcAft>
                <a:spcPct val="0"/>
              </a:spcAft>
              <a:buClrTx/>
              <a:buSzTx/>
              <a:buFontTx/>
              <a:buNone/>
              <a:tabLst/>
              <a:defRPr/>
            </a:pP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AF3E0B0-31EC-1442-9432-C3D2AE6D69B5}" type="slidenum">
              <a:rPr lang="en-US" smtClean="0"/>
              <a:pPr>
                <a:defRPr/>
              </a:pPr>
              <a:t>8</a:t>
            </a:fld>
            <a:endParaRPr lang="en-US" dirty="0"/>
          </a:p>
        </p:txBody>
      </p:sp>
    </p:spTree>
    <p:extLst>
      <p:ext uri="{BB962C8B-B14F-4D97-AF65-F5344CB8AC3E}">
        <p14:creationId xmlns:p14="http://schemas.microsoft.com/office/powerpoint/2010/main" val="203379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-Typical state standards which preceded the Common Core were excessively long and broad</a:t>
            </a:r>
            <a:r>
              <a:rPr lang="en-US" baseline="0" dirty="0" smtClean="0"/>
              <a:t> which caused a </a:t>
            </a:r>
            <a:r>
              <a:rPr lang="en-US" b="1" u="sng" baseline="0" dirty="0" smtClean="0"/>
              <a:t>discrepancy between the intention of the standards and the interpretation of the standards</a:t>
            </a:r>
            <a:r>
              <a:rPr lang="en-US" baseline="0" dirty="0" smtClean="0"/>
              <a:t>. </a:t>
            </a:r>
            <a:r>
              <a:rPr lang="en-US" b="1" baseline="0" dirty="0" smtClean="0"/>
              <a:t>What are some of the possible implications when you have this type of discrepancy?</a:t>
            </a:r>
          </a:p>
          <a:p>
            <a:pPr eaLnBrk="1" fontAlgn="auto" hangingPunct="1">
              <a:spcBef>
                <a:spcPts val="0"/>
              </a:spcBef>
              <a:spcAft>
                <a:spcPts val="0"/>
              </a:spcAft>
              <a:defRPr/>
            </a:pPr>
            <a:r>
              <a:rPr lang="en-US" baseline="0" dirty="0" smtClean="0"/>
              <a:t>-The information students encountered on the assessments did not correlate with what they were taught in the classroom. This caused students to have low scores on standardized assessments. Let’s go a little deeper </a:t>
            </a:r>
            <a:r>
              <a:rPr lang="en-US" b="1" baseline="0" dirty="0" smtClean="0"/>
              <a:t>what are some consequences of students having low scores on standardized assessments? (high stakes testing)</a:t>
            </a:r>
          </a:p>
          <a:p>
            <a:pPr eaLnBrk="1" fontAlgn="auto" hangingPunct="1">
              <a:spcBef>
                <a:spcPts val="0"/>
              </a:spcBef>
              <a:spcAft>
                <a:spcPts val="0"/>
              </a:spcAft>
              <a:defRPr/>
            </a:pPr>
            <a:r>
              <a:rPr lang="en-US" baseline="0" dirty="0" smtClean="0"/>
              <a:t>-The standards were “a mile wide and an inch deep” </a:t>
            </a:r>
            <a:r>
              <a:rPr lang="en-US" b="1" baseline="0" dirty="0" smtClean="0"/>
              <a:t>What do you think I mean by that?  What are the practical implications for teachers in that case? For students? How would you prioritize between covering the entire curriculum and ensuring all students mastered the concepts you were teaching?</a:t>
            </a:r>
          </a:p>
          <a:p>
            <a:pPr eaLnBrk="1" fontAlgn="auto" hangingPunct="1">
              <a:spcBef>
                <a:spcPts val="0"/>
              </a:spcBef>
              <a:spcAft>
                <a:spcPts val="0"/>
              </a:spcAft>
              <a:defRPr/>
            </a:pPr>
            <a:r>
              <a:rPr lang="en-US" b="1" baseline="0" dirty="0" smtClean="0"/>
              <a:t>-The curriculum was so vast that teachers were scrambling to teach everything in it and didn’t have the time needed to check for mastery of the concepts, reteach deficit areas or go great depth about core concepts</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Teachers are therefore often left with the “best worst option” of simply covering as many of the standards as possible in order to hedge their bets for what would appear on the assessments. This has created an intense pressure on teachers, who have limited time.  The level of student learning is considered only after the pacing charts.  </a:t>
            </a:r>
          </a:p>
          <a:p>
            <a:pPr eaLnBrk="1" fontAlgn="auto" hangingPunct="1">
              <a:spcBef>
                <a:spcPts val="0"/>
              </a:spcBef>
              <a:spcAft>
                <a:spcPts val="0"/>
              </a:spcAf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For decades the long lists of standards coupled with accountability pressures have led to an unbalanced focus on what is being taught, rather than on what is being learned.  </a:t>
            </a:r>
          </a:p>
          <a:p>
            <a:pPr eaLnBrk="1" fontAlgn="auto" hangingPunct="1">
              <a:spcBef>
                <a:spcPts val="0"/>
              </a:spcBef>
              <a:spcAft>
                <a:spcPts val="0"/>
              </a:spcAft>
              <a:defRPr/>
            </a:pPr>
            <a:endParaRPr lang="en-US" dirty="0"/>
          </a:p>
        </p:txBody>
      </p:sp>
      <p:sp>
        <p:nvSpPr>
          <p:cNvPr id="358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6A21E1-81E6-4186-B5E3-019DDF0227DF}"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 despite a lot of effort, our past efforts to implement standards have not generally led to broad student achievement.  Instead, we have lots of evidence that we are still falling short.  </a:t>
            </a:r>
          </a:p>
          <a:p>
            <a:pPr eaLnBrk="1" fontAlgn="auto" hangingPunct="1">
              <a:spcBef>
                <a:spcPts val="0"/>
              </a:spcBef>
              <a:spcAft>
                <a:spcPts val="0"/>
              </a:spcAft>
              <a:defRPr/>
            </a:pPr>
            <a:endParaRPr lang="en-US" dirty="0" smtClean="0"/>
          </a:p>
          <a:p>
            <a:pPr marL="174708" indent="-174708" eaLnBrk="1" fontAlgn="auto" hangingPunct="1">
              <a:spcBef>
                <a:spcPts val="100"/>
              </a:spcBef>
              <a:spcAft>
                <a:spcPts val="0"/>
              </a:spcAft>
              <a:buFont typeface="Arial" pitchFamily="34" charset="0"/>
              <a:buChar char="•"/>
              <a:defRPr/>
            </a:pPr>
            <a:r>
              <a:rPr lang="en-US" dirty="0" smtClean="0"/>
              <a:t>We continue to have significant gaps in achievement among racial/ethnic groups, income levels, etc.  </a:t>
            </a:r>
          </a:p>
          <a:p>
            <a:pPr marL="174708" indent="-174708" eaLnBrk="1" fontAlgn="auto" hangingPunct="1">
              <a:spcBef>
                <a:spcPts val="100"/>
              </a:spcBef>
              <a:spcAft>
                <a:spcPts val="0"/>
              </a:spcAft>
              <a:buFont typeface="Arial" pitchFamily="34" charset="0"/>
              <a:buChar char="•"/>
              <a:defRPr/>
            </a:pPr>
            <a:r>
              <a:rPr lang="en-US" dirty="0" smtClean="0"/>
              <a:t>While standards were supposed to define the minimum expectations for all students, we have actually had persistent gaps in expectations for students as we attempted to implement a set of standards which simply could not have been thoroughly taught –or learned.  </a:t>
            </a:r>
          </a:p>
          <a:p>
            <a:pPr marL="174708" indent="-174708" eaLnBrk="1" fontAlgn="auto" hangingPunct="1">
              <a:spcBef>
                <a:spcPts val="100"/>
              </a:spcBef>
              <a:spcAft>
                <a:spcPts val="0"/>
              </a:spcAft>
              <a:buFont typeface="Arial" pitchFamily="34" charset="0"/>
              <a:buChar char="•"/>
              <a:defRPr/>
            </a:pPr>
            <a:r>
              <a:rPr lang="en-US" dirty="0" smtClean="0"/>
              <a:t>Despite smaller class sizes and a doubling of spending on education over the last four decades, we have had little signs of improvement on the literacy assessments of the National Assessment of Educational Progress (NAEP), which is commonly referred to as “our nation’s report card.” While we have had a slight increase in 4</a:t>
            </a:r>
            <a:r>
              <a:rPr lang="en-US" baseline="30000" dirty="0" smtClean="0"/>
              <a:t>th</a:t>
            </a:r>
            <a:r>
              <a:rPr lang="en-US" dirty="0" smtClean="0"/>
              <a:t> grade results, 8</a:t>
            </a:r>
            <a:r>
              <a:rPr lang="en-US" baseline="30000" dirty="0" smtClean="0"/>
              <a:t>th</a:t>
            </a:r>
            <a:r>
              <a:rPr lang="en-US" dirty="0" smtClean="0"/>
              <a:t> grade results have been flat, and the results we get from the 12</a:t>
            </a:r>
            <a:r>
              <a:rPr lang="en-US" baseline="30000" dirty="0" smtClean="0"/>
              <a:t>th</a:t>
            </a:r>
            <a:r>
              <a:rPr lang="en-US" dirty="0" smtClean="0"/>
              <a:t> grade assessment show a slight dip in proficiency levels.  </a:t>
            </a:r>
          </a:p>
          <a:p>
            <a:pPr marL="174708" indent="-174708" eaLnBrk="1" fontAlgn="auto" hangingPunct="1">
              <a:spcBef>
                <a:spcPts val="100"/>
              </a:spcBef>
              <a:spcAft>
                <a:spcPts val="0"/>
              </a:spcAft>
              <a:buFont typeface="Arial" pitchFamily="34" charset="0"/>
              <a:buChar char="•"/>
              <a:defRPr/>
            </a:pPr>
            <a:r>
              <a:rPr lang="en-US" dirty="0" smtClean="0"/>
              <a:t>Another piece of evidence that indicates the need for reform is the data from the ACT assessment.  These 2012 results show alarming gaps between the knowledge and skills needed to earn a diploma and the knowledge and skills to actually be prepared for education and training after high school.  </a:t>
            </a:r>
          </a:p>
          <a:p>
            <a:pPr marL="174708" indent="-174708" eaLnBrk="1" fontAlgn="auto" hangingPunct="1">
              <a:spcBef>
                <a:spcPts val="100"/>
              </a:spcBef>
              <a:spcAft>
                <a:spcPts val="0"/>
              </a:spcAft>
              <a:buFont typeface="Arial" pitchFamily="34" charset="0"/>
              <a:buChar char="•"/>
              <a:defRPr/>
            </a:pPr>
            <a:r>
              <a:rPr lang="en-US" dirty="0" smtClean="0"/>
              <a:t>This of course leads to incredibly high rates of remediation, costing many of our  young adults a significant amount of time and money. </a:t>
            </a:r>
            <a:r>
              <a:rPr lang="en-US" dirty="0"/>
              <a:t>Compounding the costs is the fact that remedial students are more likely to drop out of college without a degree. Less than 50 percent of remedial students complete their recommended remedial courses. Less than 25 percent of remedial students at community colleges earn a certificate or degree within eight years. Students in remedial reading or math have particularly dismal chances of success. A U.S. Department of Education study found that 58 percent of students who do not require remediation earn a bachelor’s degree, compared to only 17 percent of students enrolled in remedial reading and 27 percent of students enrolled in remedial math.</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DD18B7B-F54B-4805-8BEE-5C258777930D}"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6" descr="2012 powerpoin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Triangle 2"/>
          <p:cNvSpPr/>
          <p:nvPr userDrawn="1"/>
        </p:nvSpPr>
        <p:spPr>
          <a:xfrm flipH="1">
            <a:off x="5181600" y="6172200"/>
            <a:ext cx="3962400" cy="685800"/>
          </a:xfrm>
          <a:prstGeom prst="rtTriangle">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rgbClr val="CC0000"/>
              </a:solidFill>
            </a:endParaRPr>
          </a:p>
        </p:txBody>
      </p:sp>
    </p:spTree>
    <p:extLst>
      <p:ext uri="{BB962C8B-B14F-4D97-AF65-F5344CB8AC3E}">
        <p14:creationId xmlns:p14="http://schemas.microsoft.com/office/powerpoint/2010/main" val="21553720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defRPr/>
            </a:pPr>
            <a:fld id="{3A38E310-E7CE-44EC-8E8D-AB2748BC6632}" type="slidenum">
              <a:rPr lang="en-US" sz="1400" smtClean="0">
                <a:solidFill>
                  <a:srgbClr val="FFFFFF"/>
                </a:solidFill>
                <a:sym typeface="Arial" pitchFamily="34" charset="0"/>
              </a:rPr>
              <a:pPr algn="r" eaLnBrk="1" hangingPunct="1">
                <a:defRPr/>
              </a:pPr>
              <a:t>‹#›</a:t>
            </a:fld>
            <a:endParaRPr lang="en-US" sz="1400" dirty="0" smtClean="0">
              <a:solidFill>
                <a:srgbClr val="FFFFFF"/>
              </a:solidFill>
              <a:sym typeface="Arial" pitchFamily="34" charset="0"/>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dirty="0">
                <a:solidFill>
                  <a:prstClr val="white"/>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dirty="0">
                <a:solidFill>
                  <a:prstClr val="white"/>
                </a:solidFill>
                <a:sym typeface="Arial"/>
                <a:rtl val="0"/>
              </a:endParaRPr>
            </a:p>
          </p:txBody>
        </p:sp>
      </p:grpSp>
      <p:sp>
        <p:nvSpPr>
          <p:cNvPr id="7" name="TextBox 6"/>
          <p:cNvSpPr txBox="1"/>
          <p:nvPr userDrawn="1"/>
        </p:nvSpPr>
        <p:spPr>
          <a:xfrm>
            <a:off x="1295400" y="6564313"/>
            <a:ext cx="2438400" cy="320675"/>
          </a:xfrm>
          <a:prstGeom prst="rect">
            <a:avLst/>
          </a:prstGeom>
        </p:spPr>
        <p:txBody>
          <a:bodyPr anchor="ctr">
            <a:normAutofit fontScale="55000" lnSpcReduction="20000"/>
          </a:bodyPr>
          <a:lstStyle/>
          <a:p>
            <a:pPr fontAlgn="auto">
              <a:spcBef>
                <a:spcPts val="0"/>
              </a:spcBef>
              <a:spcAft>
                <a:spcPts val="0"/>
              </a:spcAft>
              <a:defRPr/>
            </a:pPr>
            <a:r>
              <a:rPr lang="en-US" sz="2800" kern="0" dirty="0">
                <a:solidFill>
                  <a:prstClr val="white"/>
                </a:solidFill>
                <a:latin typeface="Arial"/>
                <a:ea typeface="Arial"/>
                <a:cs typeface="Arial"/>
                <a:sym typeface="Arial"/>
                <a:rtl val="0"/>
              </a:rPr>
              <a:t>www.achievethecore.org</a:t>
            </a:r>
          </a:p>
        </p:txBody>
      </p:sp>
      <p:sp>
        <p:nvSpPr>
          <p:cNvPr id="2" name="Title 1"/>
          <p:cNvSpPr>
            <a:spLocks noGrp="1"/>
          </p:cNvSpPr>
          <p:nvPr>
            <p:ph type="title"/>
          </p:nvPr>
        </p:nvSpPr>
        <p:spPr>
          <a:xfrm>
            <a:off x="722313" y="3352800"/>
            <a:ext cx="6440487" cy="1362075"/>
          </a:xfrm>
          <a:prstGeom prst="rect">
            <a:avLst/>
          </a:prstGeo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9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42088"/>
            <a:ext cx="8372475" cy="320675"/>
            <a:chOff x="770964" y="6550228"/>
            <a:chExt cx="8373036" cy="320040"/>
          </a:xfrm>
        </p:grpSpPr>
        <p:sp>
          <p:nvSpPr>
            <p:cNvPr id="6" name="Rectangle 5"/>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ight Triangle 6"/>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8" name="TextBox 7"/>
          <p:cNvSpPr txBox="1"/>
          <p:nvPr userDrawn="1"/>
        </p:nvSpPr>
        <p:spPr>
          <a:xfrm>
            <a:off x="1295400" y="6564313"/>
            <a:ext cx="2438400" cy="320675"/>
          </a:xfrm>
          <a:prstGeom prst="rect">
            <a:avLst/>
          </a:prstGeom>
        </p:spPr>
        <p:txBody>
          <a:bodyPr anchor="ctr">
            <a:normAutofit fontScale="55000" lnSpcReduction="20000"/>
          </a:bodyPr>
          <a:lstStyle/>
          <a:p>
            <a:pPr fontAlgn="auto">
              <a:spcBef>
                <a:spcPts val="0"/>
              </a:spcBef>
              <a:spcAft>
                <a:spcPts val="0"/>
              </a:spcAft>
              <a:defRPr/>
            </a:pPr>
            <a:r>
              <a:rPr lang="en-US" sz="2800" dirty="0">
                <a:solidFill>
                  <a:schemeClr val="bg1"/>
                </a:solidFill>
                <a:latin typeface="+mn-lt"/>
                <a:cs typeface="+mn-cs"/>
              </a:rPr>
              <a:t>www.achievethecore.org</a:t>
            </a:r>
          </a:p>
        </p:txBody>
      </p:sp>
      <p:cxnSp>
        <p:nvCxnSpPr>
          <p:cNvPr id="9" name="Straight Connector 8"/>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a:prstGeom prst="rect">
            <a:avLst/>
          </a:prstGeom>
        </p:spPr>
        <p:txBody>
          <a:bodyPr/>
          <a:lstStyle>
            <a:lvl1pPr>
              <a:defRPr>
                <a:solidFill>
                  <a:schemeClr val="tx2">
                    <a:lumMod val="75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6929438" y="6542088"/>
            <a:ext cx="2133600" cy="320675"/>
          </a:xfrm>
          <a:prstGeom prst="rect">
            <a:avLst/>
          </a:prstGeom>
        </p:spPr>
        <p:txBody>
          <a:bodyPr/>
          <a:lstStyle>
            <a:lvl1pPr>
              <a:defRPr>
                <a:solidFill>
                  <a:schemeClr val="bg1"/>
                </a:solidFill>
              </a:defRPr>
            </a:lvl1pPr>
          </a:lstStyle>
          <a:p>
            <a:pPr>
              <a:defRPr/>
            </a:pPr>
            <a:fld id="{33F87020-61AE-44FF-9AE6-930463535BCF}" type="slidenum">
              <a:rPr lang="en-US"/>
              <a:pPr>
                <a:defRPr/>
              </a:pPr>
              <a:t>‹#›</a:t>
            </a:fld>
            <a:endParaRPr lang="en-US" dirty="0"/>
          </a:p>
        </p:txBody>
      </p:sp>
    </p:spTree>
    <p:extLst>
      <p:ext uri="{BB962C8B-B14F-4D97-AF65-F5344CB8AC3E}">
        <p14:creationId xmlns:p14="http://schemas.microsoft.com/office/powerpoint/2010/main" val="96874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771525" y="6550025"/>
            <a:ext cx="8372475" cy="320675"/>
            <a:chOff x="770964" y="6550228"/>
            <a:chExt cx="8373036" cy="321212"/>
          </a:xfrm>
        </p:grpSpPr>
        <p:sp>
          <p:nvSpPr>
            <p:cNvPr id="3" name="Rectangle 2"/>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ight Triangle 3"/>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5" name="TextBox 4"/>
          <p:cNvSpPr txBox="1"/>
          <p:nvPr userDrawn="1"/>
        </p:nvSpPr>
        <p:spPr>
          <a:xfrm>
            <a:off x="1295400" y="6564313"/>
            <a:ext cx="2438400" cy="320675"/>
          </a:xfrm>
          <a:prstGeom prst="rect">
            <a:avLst/>
          </a:prstGeom>
        </p:spPr>
        <p:txBody>
          <a:bodyPr anchor="ctr">
            <a:normAutofit fontScale="55000" lnSpcReduction="20000"/>
          </a:bodyPr>
          <a:lstStyle/>
          <a:p>
            <a:pPr fontAlgn="auto">
              <a:spcBef>
                <a:spcPts val="0"/>
              </a:spcBef>
              <a:spcAft>
                <a:spcPts val="0"/>
              </a:spcAft>
              <a:defRPr/>
            </a:pPr>
            <a:r>
              <a:rPr lang="en-US" sz="2800" dirty="0">
                <a:solidFill>
                  <a:schemeClr val="bg1"/>
                </a:solidFill>
                <a:latin typeface="+mn-lt"/>
                <a:cs typeface="+mn-cs"/>
              </a:rPr>
              <a:t>www.achievethecore.org</a:t>
            </a:r>
          </a:p>
        </p:txBody>
      </p:sp>
      <p:sp>
        <p:nvSpPr>
          <p:cNvPr id="6" name="Slide Number Placeholder 5"/>
          <p:cNvSpPr>
            <a:spLocks noGrp="1"/>
          </p:cNvSpPr>
          <p:nvPr>
            <p:ph type="sldNum" sz="quarter" idx="10"/>
          </p:nvPr>
        </p:nvSpPr>
        <p:spPr>
          <a:xfrm>
            <a:off x="6929438" y="6542088"/>
            <a:ext cx="2133600" cy="320675"/>
          </a:xfrm>
          <a:prstGeom prst="rect">
            <a:avLst/>
          </a:prstGeom>
        </p:spPr>
        <p:txBody>
          <a:bodyPr/>
          <a:lstStyle>
            <a:lvl1pPr>
              <a:defRPr>
                <a:solidFill>
                  <a:schemeClr val="bg1"/>
                </a:solidFill>
              </a:defRPr>
            </a:lvl1pPr>
          </a:lstStyle>
          <a:p>
            <a:pPr>
              <a:defRPr/>
            </a:pPr>
            <a:fld id="{52ED034C-F972-4DEE-A979-2B24FA4BF47B}" type="slidenum">
              <a:rPr lang="en-US"/>
              <a:pPr>
                <a:defRPr/>
              </a:pPr>
              <a:t>‹#›</a:t>
            </a:fld>
            <a:endParaRPr lang="en-US" dirty="0"/>
          </a:p>
        </p:txBody>
      </p:sp>
    </p:spTree>
    <p:extLst>
      <p:ext uri="{BB962C8B-B14F-4D97-AF65-F5344CB8AC3E}">
        <p14:creationId xmlns:p14="http://schemas.microsoft.com/office/powerpoint/2010/main" val="111653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771525" y="6542088"/>
            <a:ext cx="8372475" cy="320675"/>
            <a:chOff x="770964" y="6550228"/>
            <a:chExt cx="8373036" cy="321212"/>
          </a:xfrm>
        </p:grpSpPr>
        <p:sp>
          <p:nvSpPr>
            <p:cNvPr id="8" name="Rectangle 7"/>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Right Triangle 8"/>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10" name="TextBox 9"/>
          <p:cNvSpPr txBox="1"/>
          <p:nvPr userDrawn="1"/>
        </p:nvSpPr>
        <p:spPr>
          <a:xfrm>
            <a:off x="1295400" y="6564313"/>
            <a:ext cx="2438400" cy="320675"/>
          </a:xfrm>
          <a:prstGeom prst="rect">
            <a:avLst/>
          </a:prstGeom>
        </p:spPr>
        <p:txBody>
          <a:bodyPr anchor="ctr">
            <a:normAutofit fontScale="55000" lnSpcReduction="20000"/>
          </a:bodyPr>
          <a:lstStyle/>
          <a:p>
            <a:pPr fontAlgn="auto">
              <a:spcBef>
                <a:spcPts val="0"/>
              </a:spcBef>
              <a:spcAft>
                <a:spcPts val="0"/>
              </a:spcAft>
              <a:defRPr/>
            </a:pPr>
            <a:r>
              <a:rPr lang="en-US" sz="2800" dirty="0">
                <a:solidFill>
                  <a:schemeClr val="bg1"/>
                </a:solidFill>
                <a:latin typeface="+mn-lt"/>
                <a:cs typeface="+mn-cs"/>
              </a:rPr>
              <a:t>www.achievethecore.org</a:t>
            </a:r>
          </a:p>
        </p:txBody>
      </p:sp>
      <p:cxnSp>
        <p:nvCxnSpPr>
          <p:cNvPr id="11" name="Straight Connector 10"/>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0"/>
          </p:nvPr>
        </p:nvSpPr>
        <p:spPr>
          <a:xfrm>
            <a:off x="6929438" y="6542088"/>
            <a:ext cx="2133600" cy="320675"/>
          </a:xfrm>
          <a:prstGeom prst="rect">
            <a:avLst/>
          </a:prstGeom>
        </p:spPr>
        <p:txBody>
          <a:bodyPr/>
          <a:lstStyle>
            <a:lvl1pPr>
              <a:defRPr>
                <a:solidFill>
                  <a:schemeClr val="bg1"/>
                </a:solidFill>
              </a:defRPr>
            </a:lvl1pPr>
          </a:lstStyle>
          <a:p>
            <a:pPr>
              <a:defRPr/>
            </a:pPr>
            <a:fld id="{6DCCAFA6-1587-47FD-B0EA-BB456D8E49A8}" type="slidenum">
              <a:rPr lang="en-US"/>
              <a:pPr>
                <a:defRPr/>
              </a:pPr>
              <a:t>‹#›</a:t>
            </a:fld>
            <a:endParaRPr lang="en-US" dirty="0"/>
          </a:p>
        </p:txBody>
      </p:sp>
    </p:spTree>
    <p:extLst>
      <p:ext uri="{BB962C8B-B14F-4D97-AF65-F5344CB8AC3E}">
        <p14:creationId xmlns:p14="http://schemas.microsoft.com/office/powerpoint/2010/main" val="409039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771525" y="6550025"/>
            <a:ext cx="8372475" cy="320675"/>
            <a:chOff x="770964" y="6550228"/>
            <a:chExt cx="8373036" cy="321212"/>
          </a:xfrm>
        </p:grpSpPr>
        <p:sp>
          <p:nvSpPr>
            <p:cNvPr id="4" name="Rectangle 3"/>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ight Triangle 4"/>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sp>
        <p:nvSpPr>
          <p:cNvPr id="6" name="TextBox 5"/>
          <p:cNvSpPr txBox="1"/>
          <p:nvPr userDrawn="1"/>
        </p:nvSpPr>
        <p:spPr>
          <a:xfrm>
            <a:off x="1295400" y="6564313"/>
            <a:ext cx="2438400" cy="320675"/>
          </a:xfrm>
          <a:prstGeom prst="rect">
            <a:avLst/>
          </a:prstGeom>
        </p:spPr>
        <p:txBody>
          <a:bodyPr anchor="ctr">
            <a:normAutofit fontScale="55000" lnSpcReduction="20000"/>
          </a:bodyPr>
          <a:lstStyle/>
          <a:p>
            <a:pPr fontAlgn="auto">
              <a:spcBef>
                <a:spcPts val="0"/>
              </a:spcBef>
              <a:spcAft>
                <a:spcPts val="0"/>
              </a:spcAft>
              <a:defRPr/>
            </a:pPr>
            <a:r>
              <a:rPr lang="en-US" sz="2800" dirty="0">
                <a:solidFill>
                  <a:schemeClr val="bg1"/>
                </a:solidFill>
                <a:latin typeface="+mn-lt"/>
                <a:cs typeface="+mn-cs"/>
              </a:rPr>
              <a:t>www.achievethecore.org</a:t>
            </a:r>
          </a:p>
        </p:txBody>
      </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a:prstGeom prst="rect">
            <a:avLst/>
          </a:prstGeom>
        </p:spPr>
        <p:txBody>
          <a:bodyPr/>
          <a:lstStyle/>
          <a:p>
            <a:r>
              <a:rPr lang="en-US" smtClean="0"/>
              <a:t>Click to edit Master title style</a:t>
            </a:r>
            <a:endParaRPr lang="en-US"/>
          </a:p>
        </p:txBody>
      </p:sp>
      <p:sp>
        <p:nvSpPr>
          <p:cNvPr id="8" name="Slide Number Placeholder 5"/>
          <p:cNvSpPr>
            <a:spLocks noGrp="1"/>
          </p:cNvSpPr>
          <p:nvPr>
            <p:ph type="sldNum" sz="quarter" idx="10"/>
          </p:nvPr>
        </p:nvSpPr>
        <p:spPr>
          <a:xfrm>
            <a:off x="6929438" y="6542088"/>
            <a:ext cx="2133600" cy="320675"/>
          </a:xfrm>
          <a:prstGeom prst="rect">
            <a:avLst/>
          </a:prstGeom>
        </p:spPr>
        <p:txBody>
          <a:bodyPr/>
          <a:lstStyle>
            <a:lvl1pPr>
              <a:defRPr>
                <a:solidFill>
                  <a:schemeClr val="bg1"/>
                </a:solidFill>
              </a:defRPr>
            </a:lvl1pPr>
          </a:lstStyle>
          <a:p>
            <a:pPr>
              <a:defRPr/>
            </a:pPr>
            <a:fld id="{D3C3921E-418E-4D63-8E11-20E7E70D4A6A}" type="slidenum">
              <a:rPr lang="en-US"/>
              <a:pPr>
                <a:defRPr/>
              </a:pPr>
              <a:t>‹#›</a:t>
            </a:fld>
            <a:endParaRPr lang="en-US" dirty="0"/>
          </a:p>
        </p:txBody>
      </p:sp>
    </p:spTree>
    <p:extLst>
      <p:ext uri="{BB962C8B-B14F-4D97-AF65-F5344CB8AC3E}">
        <p14:creationId xmlns:p14="http://schemas.microsoft.com/office/powerpoint/2010/main" val="396684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6" descr="2012 powerpoint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Triangle 2"/>
          <p:cNvSpPr/>
          <p:nvPr userDrawn="1"/>
        </p:nvSpPr>
        <p:spPr>
          <a:xfrm flipH="1">
            <a:off x="5257800" y="6172200"/>
            <a:ext cx="3962400" cy="685800"/>
          </a:xfrm>
          <a:prstGeom prst="rtTriangle">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rgbClr val="CC0000"/>
              </a:solidFill>
            </a:endParaRPr>
          </a:p>
        </p:txBody>
      </p:sp>
    </p:spTree>
    <p:extLst>
      <p:ext uri="{BB962C8B-B14F-4D97-AF65-F5344CB8AC3E}">
        <p14:creationId xmlns:p14="http://schemas.microsoft.com/office/powerpoint/2010/main" val="16783769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4" name="AutoShape 2"/>
          <p:cNvCxnSpPr>
            <a:cxnSpLocks noChangeShapeType="1"/>
          </p:cNvCxnSpPr>
          <p:nvPr userDrawn="1"/>
        </p:nvCxnSpPr>
        <p:spPr bwMode="auto">
          <a:xfrm>
            <a:off x="457200" y="1020763"/>
            <a:ext cx="8382000" cy="1587"/>
          </a:xfrm>
          <a:prstGeom prst="straightConnector1">
            <a:avLst/>
          </a:prstGeom>
          <a:noFill/>
          <a:ln w="127000" cmpd="sng">
            <a:gradFill flip="none" rotWithShape="1">
              <a:gsLst>
                <a:gs pos="0">
                  <a:schemeClr val="bg1">
                    <a:lumMod val="50000"/>
                  </a:schemeClr>
                </a:gs>
                <a:gs pos="100000">
                  <a:prstClr val="white"/>
                </a:gs>
              </a:gsLst>
              <a:path path="circle">
                <a:fillToRect l="100000" b="100000"/>
              </a:path>
              <a:tileRect t="-100000" r="-100000"/>
            </a:gradFill>
            <a:round/>
            <a:headEnd/>
            <a:tailEnd/>
          </a:ln>
          <a:extLst>
            <a:ext uri="{909E8E84-426E-40dd-AFC4-6F175D3DCCD1}">
              <a14:hiddenFill xmlns:a14="http://schemas.microsoft.com/office/drawing/2010/main">
                <a:noFill/>
              </a14:hiddenFill>
            </a:ext>
          </a:extLst>
        </p:spPr>
      </p:cxnSp>
      <p:sp>
        <p:nvSpPr>
          <p:cNvPr id="10" name="Content Placeholder 9"/>
          <p:cNvSpPr>
            <a:spLocks noGrp="1"/>
          </p:cNvSpPr>
          <p:nvPr>
            <p:ph sz="quarter" idx="10"/>
          </p:nvPr>
        </p:nvSpPr>
        <p:spPr>
          <a:xfrm>
            <a:off x="2438400" y="1752600"/>
            <a:ext cx="6096000" cy="472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85657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cxnSp>
        <p:nvCxnSpPr>
          <p:cNvPr id="4" name="AutoShape 2"/>
          <p:cNvCxnSpPr>
            <a:cxnSpLocks noChangeShapeType="1"/>
          </p:cNvCxnSpPr>
          <p:nvPr userDrawn="1"/>
        </p:nvCxnSpPr>
        <p:spPr bwMode="auto">
          <a:xfrm>
            <a:off x="457200" y="1020763"/>
            <a:ext cx="8382000" cy="1587"/>
          </a:xfrm>
          <a:prstGeom prst="straightConnector1">
            <a:avLst/>
          </a:prstGeom>
          <a:noFill/>
          <a:ln w="127000" cmpd="sng">
            <a:gradFill flip="none" rotWithShape="1">
              <a:gsLst>
                <a:gs pos="0">
                  <a:schemeClr val="bg1">
                    <a:lumMod val="50000"/>
                  </a:schemeClr>
                </a:gs>
                <a:gs pos="100000">
                  <a:prstClr val="white"/>
                </a:gs>
              </a:gsLst>
              <a:path path="circle">
                <a:fillToRect t="100000" r="100000"/>
              </a:path>
              <a:tileRect l="-100000" b="-100000"/>
            </a:gradFill>
            <a:round/>
            <a:headEnd/>
            <a:tailEnd/>
          </a:ln>
          <a:extLst>
            <a:ext uri="{909E8E84-426E-40dd-AFC4-6F175D3DCCD1}">
              <a14:hiddenFill xmlns:a14="http://schemas.microsoft.com/office/drawing/2010/main">
                <a:noFill/>
              </a14:hiddenFill>
            </a:ext>
          </a:extLst>
        </p:spPr>
      </p:cxnSp>
      <p:sp>
        <p:nvSpPr>
          <p:cNvPr id="9" name="Content Placeholder 8"/>
          <p:cNvSpPr>
            <a:spLocks noGrp="1"/>
          </p:cNvSpPr>
          <p:nvPr>
            <p:ph sz="quarter" idx="13"/>
          </p:nvPr>
        </p:nvSpPr>
        <p:spPr>
          <a:xfrm>
            <a:off x="457200" y="1295400"/>
            <a:ext cx="8229600" cy="4800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xfrm>
            <a:off x="7620000" y="5791201"/>
            <a:ext cx="609600" cy="473075"/>
          </a:xfrm>
          <a:prstGeom prst="rect">
            <a:avLst/>
          </a:prstGeom>
        </p:spPr>
        <p:txBody>
          <a:bodyPr/>
          <a:lstStyle>
            <a:lvl1pPr>
              <a:defRPr/>
            </a:lvl1pPr>
          </a:lstStyle>
          <a:p>
            <a:pPr>
              <a:defRPr/>
            </a:pPr>
            <a:fld id="{1B42F14F-B559-8D4B-B7C8-4EB4C98A073F}" type="slidenum">
              <a:rPr lang="en-US"/>
              <a:pPr>
                <a:defRPr/>
              </a:pPr>
              <a:t>‹#›</a:t>
            </a:fld>
            <a:endParaRPr lang="en-US"/>
          </a:p>
        </p:txBody>
      </p:sp>
    </p:spTree>
    <p:extLst>
      <p:ext uri="{BB962C8B-B14F-4D97-AF65-F5344CB8AC3E}">
        <p14:creationId xmlns:p14="http://schemas.microsoft.com/office/powerpoint/2010/main" val="101601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cxnSp>
        <p:nvCxnSpPr>
          <p:cNvPr id="4" name="AutoShape 2"/>
          <p:cNvCxnSpPr>
            <a:cxnSpLocks noChangeShapeType="1"/>
          </p:cNvCxnSpPr>
          <p:nvPr userDrawn="1"/>
        </p:nvCxnSpPr>
        <p:spPr bwMode="auto">
          <a:xfrm>
            <a:off x="457200" y="1020763"/>
            <a:ext cx="8382000" cy="1587"/>
          </a:xfrm>
          <a:prstGeom prst="straightConnector1">
            <a:avLst/>
          </a:prstGeom>
          <a:noFill/>
          <a:ln w="127000" cmpd="sng">
            <a:gradFill flip="none" rotWithShape="1">
              <a:gsLst>
                <a:gs pos="0">
                  <a:schemeClr val="bg1">
                    <a:lumMod val="50000"/>
                  </a:schemeClr>
                </a:gs>
                <a:gs pos="100000">
                  <a:prstClr val="white"/>
                </a:gs>
              </a:gsLst>
              <a:path path="circle">
                <a:fillToRect t="100000" r="100000"/>
              </a:path>
              <a:tileRect l="-100000" b="-100000"/>
            </a:gradFill>
            <a:round/>
            <a:headEnd/>
            <a:tailEnd/>
          </a:ln>
          <a:extLst>
            <a:ext uri="{909E8E84-426E-40dd-AFC4-6F175D3DCCD1}">
              <a14:hiddenFill xmlns:a14="http://schemas.microsoft.com/office/drawing/2010/main">
                <a:noFill/>
              </a14:hiddenFill>
            </a:ext>
          </a:extLst>
        </p:spPr>
      </p:cxnSp>
      <p:sp>
        <p:nvSpPr>
          <p:cNvPr id="19"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620000" y="5791201"/>
            <a:ext cx="609600" cy="473075"/>
          </a:xfrm>
          <a:prstGeom prst="rect">
            <a:avLst/>
          </a:prstGeom>
        </p:spPr>
        <p:txBody>
          <a:bodyPr/>
          <a:lstStyle>
            <a:lvl1pPr>
              <a:defRPr/>
            </a:lvl1pPr>
          </a:lstStyle>
          <a:p>
            <a:pPr>
              <a:defRPr/>
            </a:pPr>
            <a:fld id="{0E3B0BAD-2948-DD47-8F2A-831F6FDC86AD}" type="slidenum">
              <a:rPr lang="en-US"/>
              <a:pPr>
                <a:defRPr/>
              </a:pPr>
              <a:t>‹#›</a:t>
            </a:fld>
            <a:endParaRPr lang="en-US"/>
          </a:p>
        </p:txBody>
      </p:sp>
    </p:spTree>
    <p:extLst>
      <p:ext uri="{BB962C8B-B14F-4D97-AF65-F5344CB8AC3E}">
        <p14:creationId xmlns:p14="http://schemas.microsoft.com/office/powerpoint/2010/main" val="304625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cxnSp>
        <p:nvCxnSpPr>
          <p:cNvPr id="3" name="AutoShape 2"/>
          <p:cNvCxnSpPr>
            <a:cxnSpLocks noChangeShapeType="1"/>
          </p:cNvCxnSpPr>
          <p:nvPr userDrawn="1"/>
        </p:nvCxnSpPr>
        <p:spPr bwMode="auto">
          <a:xfrm>
            <a:off x="457200" y="1020763"/>
            <a:ext cx="8382000" cy="1587"/>
          </a:xfrm>
          <a:prstGeom prst="straightConnector1">
            <a:avLst/>
          </a:prstGeom>
          <a:noFill/>
          <a:ln w="127000" cmpd="sng">
            <a:gradFill flip="none" rotWithShape="1">
              <a:gsLst>
                <a:gs pos="0">
                  <a:schemeClr val="bg1">
                    <a:lumMod val="50000"/>
                  </a:schemeClr>
                </a:gs>
                <a:gs pos="100000">
                  <a:prstClr val="white"/>
                </a:gs>
              </a:gsLst>
              <a:path path="circle">
                <a:fillToRect t="100000" r="100000"/>
              </a:path>
              <a:tileRect l="-100000" b="-100000"/>
            </a:gra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620000" y="5791201"/>
            <a:ext cx="609600" cy="473075"/>
          </a:xfrm>
          <a:prstGeom prst="rect">
            <a:avLst/>
          </a:prstGeom>
        </p:spPr>
        <p:txBody>
          <a:bodyPr/>
          <a:lstStyle>
            <a:lvl1pPr>
              <a:defRPr/>
            </a:lvl1pPr>
          </a:lstStyle>
          <a:p>
            <a:pPr>
              <a:defRPr/>
            </a:pPr>
            <a:fld id="{F2F26CAA-732D-5F43-9F45-11156AC291BD}" type="slidenum">
              <a:rPr lang="en-US"/>
              <a:pPr>
                <a:defRPr/>
              </a:pPr>
              <a:t>‹#›</a:t>
            </a:fld>
            <a:endParaRPr lang="en-US"/>
          </a:p>
        </p:txBody>
      </p:sp>
    </p:spTree>
    <p:extLst>
      <p:ext uri="{BB962C8B-B14F-4D97-AF65-F5344CB8AC3E}">
        <p14:creationId xmlns:p14="http://schemas.microsoft.com/office/powerpoint/2010/main" val="298590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cxnSp>
        <p:nvCxnSpPr>
          <p:cNvPr id="2" name="AutoShape 2"/>
          <p:cNvCxnSpPr>
            <a:cxnSpLocks noChangeShapeType="1"/>
          </p:cNvCxnSpPr>
          <p:nvPr userDrawn="1"/>
        </p:nvCxnSpPr>
        <p:spPr bwMode="auto">
          <a:xfrm>
            <a:off x="457200" y="1020763"/>
            <a:ext cx="8382000" cy="1587"/>
          </a:xfrm>
          <a:prstGeom prst="straightConnector1">
            <a:avLst/>
          </a:prstGeom>
          <a:noFill/>
          <a:ln w="127000" cmpd="sng">
            <a:gradFill flip="none" rotWithShape="1">
              <a:gsLst>
                <a:gs pos="0">
                  <a:schemeClr val="bg1">
                    <a:lumMod val="50000"/>
                  </a:schemeClr>
                </a:gs>
                <a:gs pos="100000">
                  <a:prstClr val="white"/>
                </a:gs>
              </a:gsLst>
              <a:path path="circle">
                <a:fillToRect t="100000" r="100000"/>
              </a:path>
              <a:tileRect l="-100000" b="-100000"/>
            </a:gra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5617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295400" y="6564313"/>
            <a:ext cx="2438400" cy="320675"/>
          </a:xfrm>
          <a:prstGeom prst="rect">
            <a:avLst/>
          </a:prstGeom>
        </p:spPr>
        <p:txBody>
          <a:bodyPr anchor="ctr">
            <a:normAutofit fontScale="55000" lnSpcReduction="20000"/>
          </a:bodyPr>
          <a:lstStyle/>
          <a:p>
            <a:pPr fontAlgn="auto">
              <a:spcBef>
                <a:spcPts val="0"/>
              </a:spcBef>
              <a:spcAft>
                <a:spcPts val="0"/>
              </a:spcAft>
              <a:defRPr/>
            </a:pPr>
            <a:r>
              <a:rPr lang="en-US" sz="2800" dirty="0">
                <a:solidFill>
                  <a:schemeClr val="bg1"/>
                </a:solidFill>
                <a:latin typeface="+mn-lt"/>
                <a:cs typeface="+mn-cs"/>
              </a:rPr>
              <a:t>www.achievethecore.org</a:t>
            </a:r>
          </a:p>
        </p:txBody>
      </p:sp>
      <p:sp>
        <p:nvSpPr>
          <p:cNvPr id="2" name="Title 1"/>
          <p:cNvSpPr>
            <a:spLocks noGrp="1"/>
          </p:cNvSpPr>
          <p:nvPr>
            <p:ph type="title"/>
          </p:nvPr>
        </p:nvSpPr>
        <p:spPr>
          <a:xfrm>
            <a:off x="457200" y="198438"/>
            <a:ext cx="8229600" cy="868362"/>
          </a:xfrm>
          <a:prstGeom prst="rect">
            <a:avLst/>
          </a:prstGeo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00600"/>
          </a:xfrm>
          <a:prstGeom prst="rect">
            <a:avLst/>
          </a:prstGeo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userDrawn="1">
            <p:ph type="sldNum" sz="quarter" idx="10"/>
          </p:nvPr>
        </p:nvSpPr>
        <p:spPr>
          <a:xfrm>
            <a:off x="6929438" y="6550025"/>
            <a:ext cx="2133600" cy="320675"/>
          </a:xfrm>
          <a:prstGeom prst="rect">
            <a:avLst/>
          </a:prstGeom>
        </p:spPr>
        <p:txBody>
          <a:bodyPr/>
          <a:lstStyle>
            <a:lvl1pPr>
              <a:defRPr>
                <a:solidFill>
                  <a:schemeClr val="bg1"/>
                </a:solidFill>
              </a:defRPr>
            </a:lvl1pPr>
          </a:lstStyle>
          <a:p>
            <a:pPr>
              <a:defRPr/>
            </a:pPr>
            <a:fld id="{2C20E3A2-6BA4-4939-94B2-420200E79317}" type="slidenum">
              <a:rPr lang="en-US"/>
              <a:pPr>
                <a:defRPr/>
              </a:pPr>
              <a:t>‹#›</a:t>
            </a:fld>
            <a:endParaRPr lang="en-US" dirty="0"/>
          </a:p>
        </p:txBody>
      </p:sp>
    </p:spTree>
    <p:extLst>
      <p:ext uri="{BB962C8B-B14F-4D97-AF65-F5344CB8AC3E}">
        <p14:creationId xmlns:p14="http://schemas.microsoft.com/office/powerpoint/2010/main" val="408602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3"/>
          <p:cNvSpPr/>
          <p:nvPr userDrawn="1"/>
        </p:nvSpPr>
        <p:spPr>
          <a:xfrm>
            <a:off x="0" y="4032250"/>
            <a:ext cx="9144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2" name="Title 1"/>
          <p:cNvSpPr>
            <a:spLocks noGrp="1"/>
          </p:cNvSpPr>
          <p:nvPr>
            <p:ph type="ctrTitle"/>
          </p:nvPr>
        </p:nvSpPr>
        <p:spPr>
          <a:xfrm>
            <a:off x="685800" y="2164976"/>
            <a:ext cx="7696200" cy="1797424"/>
          </a:xfrm>
          <a:prstGeom prst="rect">
            <a:avLst/>
          </a:prstGeom>
        </p:spPr>
        <p:txBody>
          <a:bodyPr anchor="b">
            <a:normAutofit/>
          </a:bodyPr>
          <a:lstStyle>
            <a:lvl1pPr algn="l">
              <a:defRPr sz="4000" b="1" baseline="0">
                <a:solidFill>
                  <a:schemeClr val="tx2">
                    <a:lumMod val="75000"/>
                  </a:schemeClr>
                </a:solidFill>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271682"/>
            <a:ext cx="6400800" cy="1344706"/>
          </a:xfrm>
          <a:prstGeom prst="rect">
            <a:avLst/>
          </a:prstGeo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079401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818E1B8-BB37-944A-9830-450AD970D807}" type="datetimeFigureOut">
              <a:rPr lang="en-US"/>
              <a:pPr>
                <a:defRPr/>
              </a:pPr>
              <a:t>9/19/13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pic>
        <p:nvPicPr>
          <p:cNvPr id="1028" name="Picture 7" descr="ThurgoodLogo_25th_tagline.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52401" y="5334000"/>
            <a:ext cx="91916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Triangle 8"/>
          <p:cNvSpPr/>
          <p:nvPr userDrawn="1"/>
        </p:nvSpPr>
        <p:spPr>
          <a:xfrm flipH="1">
            <a:off x="5181600" y="6172200"/>
            <a:ext cx="3962400" cy="685800"/>
          </a:xfrm>
          <a:prstGeom prst="rtTriangle">
            <a:avLst/>
          </a:prstGeom>
          <a:solidFill>
            <a:srgbClr val="FF00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rgbClr val="CC0000"/>
              </a:solidFill>
            </a:endParaRPr>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6" r:id="rId8"/>
    <p:sldLayoutId id="2147484097" r:id="rId9"/>
    <p:sldLayoutId id="2147484098" r:id="rId10"/>
    <p:sldLayoutId id="2147484099" r:id="rId11"/>
    <p:sldLayoutId id="2147484100" r:id="rId12"/>
    <p:sldLayoutId id="2147484101" r:id="rId13"/>
    <p:sldLayoutId id="2147484102"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www.achievethecore.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hyperlink" Target="https://by2prd0210.outlook.com/owa/redir.aspx?C=VI_aTXbzU0u9rgt_gVjtzn6HORqRMdAI5hbUPCdvXbG84iX9WY_6Kx3L3lJureZHiZ6nSoiLz8k.&amp;URL=https://www.teachingchannel.org/videos/ninth-grade-biology-lesson" TargetMode="External"/><Relationship Id="rId4" Type="http://schemas.openxmlformats.org/officeDocument/2006/relationships/hyperlink" Target="https://by2prd0210.outlook.com/owa/redir.aspx?C=QRLKXxO4RUC6DjcXuktusG6gedSsMdAIWjKkoRDPMJ8rxVDq-dp5WR9jIsZWJ5QQQeF-9eNq7VI.&amp;URL=http://www.youtube.com/watch?v=xV3rYB79lcU" TargetMode="External"/><Relationship Id="rId5"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imgres?imgurl=http://www.hsd3.org/HighSchool/Teachers/MATTIXS/Mattix%20homepage/studentwork/LYNNZIE%20TOMPKINS%20WEBPAGE/ASSETS/polar%20bear2.jpg&amp;imgrefurl=http://www.hsd3.org/HighSchool/Teachers/MATTIXS/Mattix%20homepage/studentwork/LYNNZIE%20TOMPKINS%20WEBPAGE/ASSETS/Index.html&amp;h=348&amp;w=355&amp;sz=40&amp;tbnid=r6PRJycHF1JP0M:&amp;tbnh=107&amp;tbnw=109&amp;prev=/search?q=picture+of+a+polar+bear&amp;tbm=isch&amp;tbo=u&amp;zoom=1&amp;q=picture+of+a+polar+bear&amp;usg=__6S_Vqcp-5sjM3M6iKDFpBboU6Bg=&amp;docid=bgbmkDAozDp1hM&amp;sa=X&amp;ei=8amoUZqgE4vs8gTZrYD4Cw&amp;ved=0CFcQ9QEwCQ&amp;dur=62" TargetMode="External"/><Relationship Id="rId4"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www.corestandards.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moseka.medlock@tmcfund.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228600" y="1981200"/>
            <a:ext cx="8458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3600" b="1" i="1" dirty="0">
              <a:latin typeface="Garamond Premr Pro" charset="0"/>
              <a:cs typeface="Garamond Premr Pro" charset="0"/>
            </a:endParaRPr>
          </a:p>
          <a:p>
            <a:pPr eaLnBrk="1" hangingPunct="1"/>
            <a:r>
              <a:rPr lang="en-US" sz="3600" b="1" i="1" dirty="0" smtClean="0">
                <a:latin typeface="Garamond Premr Pro" charset="0"/>
                <a:cs typeface="Garamond Premr Pro" charset="0"/>
              </a:rPr>
              <a:t>DEVELOP MINDS...</a:t>
            </a:r>
          </a:p>
          <a:p>
            <a:pPr algn="ctr" eaLnBrk="1" hangingPunct="1"/>
            <a:r>
              <a:rPr lang="en-US" sz="3600" b="1" i="1" dirty="0" smtClean="0">
                <a:latin typeface="Garamond Premr Pro" charset="0"/>
                <a:cs typeface="Garamond Premr Pro" charset="0"/>
              </a:rPr>
              <a:t>DELIVER DREAMS</a:t>
            </a:r>
          </a:p>
          <a:p>
            <a:pPr algn="r" eaLnBrk="1" hangingPunct="1"/>
            <a:r>
              <a:rPr lang="en-US" sz="7200" b="1" dirty="0" smtClean="0">
                <a:latin typeface="Garamond Premr Pro" charset="0"/>
                <a:cs typeface="Garamond Premr Pro" charset="0"/>
              </a:rPr>
              <a:t>TEACH </a:t>
            </a:r>
          </a:p>
          <a:p>
            <a:pPr algn="ctr" eaLnBrk="1" hangingPunct="1"/>
            <a:endParaRPr lang="en-US" sz="3200" b="1" dirty="0" smtClean="0">
              <a:latin typeface="Garamond Premr Pro" charset="0"/>
              <a:cs typeface="Garamond Premr Pro" charset="0"/>
            </a:endParaRPr>
          </a:p>
          <a:p>
            <a:pPr algn="ctr" eaLnBrk="1" hangingPunct="1"/>
            <a:r>
              <a:rPr lang="en-US" sz="3200" b="1" dirty="0" smtClean="0">
                <a:latin typeface="Garamond Premr Pro" charset="0"/>
                <a:cs typeface="Garamond Premr Pro" charset="0"/>
              </a:rPr>
              <a:t>Teacher </a:t>
            </a:r>
            <a:r>
              <a:rPr lang="en-US" sz="3200" b="1" dirty="0">
                <a:latin typeface="Garamond Premr Pro" charset="0"/>
                <a:cs typeface="Garamond Premr Pro" charset="0"/>
              </a:rPr>
              <a:t>Quality &amp; Retention Program</a:t>
            </a:r>
          </a:p>
          <a:p>
            <a:pPr algn="ctr" eaLnBrk="1" hangingPunct="1"/>
            <a:r>
              <a:rPr lang="en-US" sz="3200" b="1" dirty="0" smtClean="0">
                <a:latin typeface="Garamond Premr Pro" charset="0"/>
                <a:cs typeface="Garamond Premr Pro" charset="0"/>
              </a:rPr>
              <a:t>2013</a:t>
            </a:r>
            <a:endParaRPr lang="en-US" sz="3200" b="1" dirty="0">
              <a:latin typeface="Garamond Premr Pro" charset="0"/>
              <a:cs typeface="Garamond Premr Pro" charset="0"/>
            </a:endParaRPr>
          </a:p>
          <a:p>
            <a:pPr algn="ctr" eaLnBrk="1" hangingPunct="1"/>
            <a:endParaRPr lang="en-US" sz="2800" b="1" dirty="0"/>
          </a:p>
        </p:txBody>
      </p:sp>
    </p:spTree>
    <p:extLst>
      <p:ext uri="{BB962C8B-B14F-4D97-AF65-F5344CB8AC3E}">
        <p14:creationId xmlns:p14="http://schemas.microsoft.com/office/powerpoint/2010/main" val="421738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000" y="1143000"/>
            <a:ext cx="7391400" cy="5486400"/>
          </a:xfrm>
        </p:spPr>
        <p:txBody>
          <a:bodyPr rtlCol="0">
            <a:noAutofit/>
          </a:bodyPr>
          <a:lstStyle/>
          <a:p>
            <a:pPr eaLnBrk="1" fontAlgn="auto" hangingPunct="1">
              <a:spcAft>
                <a:spcPts val="0"/>
              </a:spcAft>
              <a:buFont typeface="Arial" pitchFamily="34" charset="0"/>
              <a:buNone/>
              <a:defRPr/>
            </a:pPr>
            <a:r>
              <a:rPr lang="en-US" sz="2000" dirty="0" smtClean="0">
                <a:latin typeface="Garamond"/>
                <a:cs typeface="Garamond"/>
              </a:rPr>
              <a:t>Previous state standards did not improve student achievement.</a:t>
            </a:r>
            <a:br>
              <a:rPr lang="en-US" sz="2000" dirty="0" smtClean="0">
                <a:latin typeface="Garamond"/>
                <a:cs typeface="Garamond"/>
              </a:rPr>
            </a:br>
            <a:endParaRPr lang="en-US" sz="2000" dirty="0" smtClean="0">
              <a:latin typeface="Garamond"/>
              <a:cs typeface="Garamond"/>
            </a:endParaRPr>
          </a:p>
          <a:p>
            <a:pPr marL="342900" indent="-342900" eaLnBrk="1" fontAlgn="auto" hangingPunct="1">
              <a:lnSpc>
                <a:spcPct val="160000"/>
              </a:lnSpc>
              <a:spcAft>
                <a:spcPts val="0"/>
              </a:spcAft>
              <a:buFont typeface="Wingdings" pitchFamily="2" charset="2"/>
              <a:buChar char="ü"/>
              <a:defRPr/>
            </a:pPr>
            <a:r>
              <a:rPr lang="en-US" sz="2000" dirty="0" smtClean="0">
                <a:latin typeface="Garamond"/>
                <a:cs typeface="Garamond"/>
              </a:rPr>
              <a:t>Gaps in achievement</a:t>
            </a:r>
          </a:p>
          <a:p>
            <a:pPr marL="342900" indent="-342900" eaLnBrk="1" fontAlgn="auto" hangingPunct="1">
              <a:lnSpc>
                <a:spcPct val="160000"/>
              </a:lnSpc>
              <a:spcAft>
                <a:spcPts val="0"/>
              </a:spcAft>
              <a:buFont typeface="Wingdings" pitchFamily="2" charset="2"/>
              <a:buChar char="ü"/>
              <a:defRPr/>
            </a:pPr>
            <a:r>
              <a:rPr lang="en-US" sz="2000" dirty="0" smtClean="0">
                <a:latin typeface="Garamond"/>
                <a:cs typeface="Garamond"/>
              </a:rPr>
              <a:t>Gaps in expectations</a:t>
            </a:r>
          </a:p>
          <a:p>
            <a:pPr marL="342900" indent="-342900" eaLnBrk="1" fontAlgn="auto" hangingPunct="1">
              <a:lnSpc>
                <a:spcPct val="160000"/>
              </a:lnSpc>
              <a:spcAft>
                <a:spcPts val="0"/>
              </a:spcAft>
              <a:buFont typeface="Wingdings" pitchFamily="2" charset="2"/>
              <a:buChar char="ü"/>
              <a:defRPr/>
            </a:pPr>
            <a:r>
              <a:rPr lang="en-US" sz="2000" dirty="0" smtClean="0">
                <a:latin typeface="Garamond"/>
                <a:cs typeface="Garamond"/>
              </a:rPr>
              <a:t>NAEP results</a:t>
            </a:r>
          </a:p>
          <a:p>
            <a:pPr marL="342900" indent="-342900" eaLnBrk="1" fontAlgn="auto" hangingPunct="1">
              <a:lnSpc>
                <a:spcPct val="160000"/>
              </a:lnSpc>
              <a:spcAft>
                <a:spcPts val="0"/>
              </a:spcAft>
              <a:buFont typeface="Wingdings" pitchFamily="2" charset="2"/>
              <a:buChar char="ü"/>
              <a:defRPr/>
            </a:pPr>
            <a:r>
              <a:rPr lang="en-US" sz="2000" dirty="0" smtClean="0">
                <a:latin typeface="Garamond"/>
                <a:cs typeface="Garamond"/>
              </a:rPr>
              <a:t>ACT 2012 data – College Readiness Benchmark</a:t>
            </a:r>
          </a:p>
          <a:p>
            <a:pPr lvl="1" indent="0" eaLnBrk="1" fontAlgn="auto" hangingPunct="1">
              <a:spcAft>
                <a:spcPts val="0"/>
              </a:spcAft>
              <a:buFont typeface="Arial" pitchFamily="34" charset="0"/>
              <a:buNone/>
              <a:defRPr/>
            </a:pPr>
            <a:r>
              <a:rPr lang="en-US" sz="2000" dirty="0" smtClean="0">
                <a:latin typeface="Garamond"/>
                <a:cs typeface="Garamond"/>
              </a:rPr>
              <a:t>All 4 subject areas:  		</a:t>
            </a:r>
            <a:r>
              <a:rPr lang="en-US" sz="2000" b="1" smtClean="0">
                <a:latin typeface="Garamond"/>
                <a:cs typeface="Garamond"/>
              </a:rPr>
              <a:t>25%</a:t>
            </a:r>
            <a:endParaRPr lang="en-US" sz="2000" dirty="0">
              <a:latin typeface="Garamond"/>
              <a:cs typeface="Garamond"/>
            </a:endParaRPr>
          </a:p>
          <a:p>
            <a:pPr marL="342900" indent="-342900" eaLnBrk="1" fontAlgn="auto" hangingPunct="1">
              <a:spcAft>
                <a:spcPts val="0"/>
              </a:spcAft>
              <a:buFont typeface="Wingdings" pitchFamily="2" charset="2"/>
              <a:buChar char="ü"/>
              <a:defRPr/>
            </a:pPr>
            <a:r>
              <a:rPr lang="en-US" sz="2000" dirty="0" smtClean="0">
                <a:latin typeface="Garamond"/>
                <a:cs typeface="Garamond"/>
              </a:rPr>
              <a:t>College remediation rates</a:t>
            </a:r>
            <a:endParaRPr lang="en-US" sz="2000" dirty="0">
              <a:latin typeface="Garamond"/>
              <a:cs typeface="Garamond"/>
            </a:endParaRPr>
          </a:p>
        </p:txBody>
      </p:sp>
      <p:sp>
        <p:nvSpPr>
          <p:cNvPr id="15362" name="Title 1"/>
          <p:cNvSpPr>
            <a:spLocks noGrp="1"/>
          </p:cNvSpPr>
          <p:nvPr>
            <p:ph type="title"/>
          </p:nvPr>
        </p:nvSpPr>
        <p:spPr/>
        <p:txBody>
          <a:bodyPr/>
          <a:lstStyle/>
          <a:p>
            <a:pPr eaLnBrk="1" hangingPunct="1"/>
            <a:r>
              <a:rPr lang="en-US" smtClean="0">
                <a:solidFill>
                  <a:srgbClr val="17375E"/>
                </a:solidFill>
              </a:rPr>
              <a:t>Results</a:t>
            </a:r>
          </a:p>
        </p:txBody>
      </p:sp>
      <p:sp>
        <p:nvSpPr>
          <p:cNvPr id="15364" name="Slide Number Placeholder 3"/>
          <p:cNvSpPr>
            <a:spLocks noGrp="1"/>
          </p:cNvSpPr>
          <p:nvPr>
            <p:ph type="sldNum" sz="quarter" idx="4294967295"/>
          </p:nvPr>
        </p:nvSpPr>
        <p:spPr bwMode="auto">
          <a:xfrm>
            <a:off x="7010400" y="6550025"/>
            <a:ext cx="2133600" cy="320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76DBCA-773B-4ACD-BA35-D02ED2CFD142}" type="slidenum">
              <a:rPr lang="en-US" smtClean="0">
                <a:solidFill>
                  <a:schemeClr val="bg1"/>
                </a:solidFill>
              </a:rPr>
              <a:pPr fontAlgn="base">
                <a:spcBef>
                  <a:spcPct val="0"/>
                </a:spcBef>
                <a:spcAft>
                  <a:spcPct val="0"/>
                </a:spcAft>
                <a:defRPr/>
              </a:pPr>
              <a:t>10</a:t>
            </a:fld>
            <a:endParaRPr lang="en-US" smtClean="0">
              <a:solidFill>
                <a:schemeClr val="bg1"/>
              </a:solidFill>
            </a:endParaRPr>
          </a:p>
        </p:txBody>
      </p:sp>
    </p:spTree>
    <p:extLst>
      <p:ext uri="{BB962C8B-B14F-4D97-AF65-F5344CB8AC3E}">
        <p14:creationId xmlns:p14="http://schemas.microsoft.com/office/powerpoint/2010/main" val="3842231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0"/>
          </p:nvPr>
        </p:nvSpPr>
        <p:spPr>
          <a:xfrm>
            <a:off x="1143000" y="1295400"/>
            <a:ext cx="7391400" cy="5181600"/>
          </a:xfrm>
        </p:spPr>
        <p:txBody>
          <a:bodyPr rtlCol="0">
            <a:normAutofit/>
          </a:bodyPr>
          <a:lstStyle/>
          <a:p>
            <a:pPr algn="ctr" eaLnBrk="1" fontAlgn="auto" hangingPunct="1">
              <a:spcAft>
                <a:spcPts val="0"/>
              </a:spcAft>
              <a:buFont typeface="Arial" pitchFamily="34" charset="0"/>
              <a:buNone/>
              <a:defRPr/>
            </a:pPr>
            <a:r>
              <a:rPr lang="en-US" dirty="0">
                <a:latin typeface="Garamond"/>
                <a:cs typeface="Garamond"/>
              </a:rPr>
              <a:t>Fewer     -     Clearer     -     </a:t>
            </a:r>
            <a:r>
              <a:rPr lang="en-US" dirty="0" smtClean="0">
                <a:latin typeface="Garamond"/>
                <a:cs typeface="Garamond"/>
              </a:rPr>
              <a:t>Higher</a:t>
            </a:r>
          </a:p>
          <a:p>
            <a:pPr algn="ctr" eaLnBrk="1" fontAlgn="auto" hangingPunct="1">
              <a:spcAft>
                <a:spcPts val="0"/>
              </a:spcAft>
              <a:buFont typeface="Arial" pitchFamily="34" charset="0"/>
              <a:buNone/>
              <a:defRPr/>
            </a:pPr>
            <a:endParaRPr lang="en-US" dirty="0">
              <a:latin typeface="Garamond"/>
              <a:cs typeface="Garamond"/>
            </a:endParaRPr>
          </a:p>
          <a:p>
            <a:pPr marL="342900" indent="-342900" eaLnBrk="1" fontAlgn="auto" hangingPunct="1">
              <a:spcAft>
                <a:spcPts val="0"/>
              </a:spcAft>
              <a:buFont typeface="Arial" pitchFamily="34" charset="0"/>
              <a:buChar char="•"/>
              <a:defRPr/>
            </a:pPr>
            <a:r>
              <a:rPr lang="en-US" dirty="0" smtClean="0">
                <a:latin typeface="Garamond"/>
                <a:cs typeface="Garamond"/>
              </a:rPr>
              <a:t>Aligned to requirements for college and career readiness</a:t>
            </a:r>
            <a:br>
              <a:rPr lang="en-US" dirty="0" smtClean="0">
                <a:latin typeface="Garamond"/>
                <a:cs typeface="Garamond"/>
              </a:rPr>
            </a:br>
            <a:endParaRPr lang="en-US" dirty="0" smtClean="0">
              <a:latin typeface="Garamond"/>
              <a:cs typeface="Garamond"/>
            </a:endParaRPr>
          </a:p>
          <a:p>
            <a:pPr marL="342900" indent="-342900" eaLnBrk="1" fontAlgn="auto" hangingPunct="1">
              <a:spcAft>
                <a:spcPts val="0"/>
              </a:spcAft>
              <a:buFont typeface="Arial" pitchFamily="34" charset="0"/>
              <a:buChar char="•"/>
              <a:defRPr/>
            </a:pPr>
            <a:r>
              <a:rPr lang="en-US" dirty="0" smtClean="0">
                <a:latin typeface="Garamond"/>
                <a:cs typeface="Garamond"/>
              </a:rPr>
              <a:t>Based on evidence</a:t>
            </a:r>
            <a:br>
              <a:rPr lang="en-US" dirty="0" smtClean="0">
                <a:latin typeface="Garamond"/>
                <a:cs typeface="Garamond"/>
              </a:rPr>
            </a:br>
            <a:endParaRPr lang="en-US" dirty="0" smtClean="0">
              <a:latin typeface="Garamond"/>
              <a:cs typeface="Garamond"/>
            </a:endParaRPr>
          </a:p>
          <a:p>
            <a:pPr marL="342900" indent="-342900" eaLnBrk="1" fontAlgn="auto" hangingPunct="1">
              <a:spcAft>
                <a:spcPts val="0"/>
              </a:spcAft>
              <a:buFont typeface="Arial" pitchFamily="34" charset="0"/>
              <a:buChar char="•"/>
              <a:defRPr/>
            </a:pPr>
            <a:r>
              <a:rPr lang="en-US" dirty="0" smtClean="0">
                <a:latin typeface="Garamond"/>
                <a:cs typeface="Garamond"/>
              </a:rPr>
              <a:t>Honest about time</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p:txBody>
      </p:sp>
      <p:sp>
        <p:nvSpPr>
          <p:cNvPr id="17410" name="Title 1"/>
          <p:cNvSpPr>
            <a:spLocks noGrp="1"/>
          </p:cNvSpPr>
          <p:nvPr>
            <p:ph type="title"/>
          </p:nvPr>
        </p:nvSpPr>
        <p:spPr/>
        <p:txBody>
          <a:bodyPr/>
          <a:lstStyle/>
          <a:p>
            <a:pPr eaLnBrk="1" hangingPunct="1"/>
            <a:r>
              <a:rPr lang="en-US" smtClean="0">
                <a:solidFill>
                  <a:srgbClr val="17375E"/>
                </a:solidFill>
              </a:rPr>
              <a:t>Principles of the CCSS</a:t>
            </a:r>
          </a:p>
        </p:txBody>
      </p:sp>
    </p:spTree>
    <p:extLst>
      <p:ext uri="{BB962C8B-B14F-4D97-AF65-F5344CB8AC3E}">
        <p14:creationId xmlns:p14="http://schemas.microsoft.com/office/powerpoint/2010/main" val="890173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000" y="1295400"/>
            <a:ext cx="7391400" cy="5181600"/>
          </a:xfrm>
        </p:spPr>
        <p:txBody>
          <a:bodyPr rtlCol="0">
            <a:normAutofit fontScale="77500" lnSpcReduction="20000"/>
          </a:bodyPr>
          <a:lstStyle/>
          <a:p>
            <a:pPr eaLnBrk="1" fontAlgn="auto" hangingPunct="1">
              <a:spcAft>
                <a:spcPts val="0"/>
              </a:spcAft>
              <a:buFont typeface="Arial" pitchFamily="34" charset="0"/>
              <a:buNone/>
              <a:defRPr/>
            </a:pPr>
            <a:r>
              <a:rPr lang="en-US" dirty="0" smtClean="0">
                <a:latin typeface="Garamond"/>
                <a:cs typeface="Garamond"/>
              </a:rPr>
              <a:t>Based on the beliefs that</a:t>
            </a:r>
          </a:p>
          <a:p>
            <a:pPr marL="342900" indent="-342900" eaLnBrk="1" fontAlgn="auto" hangingPunct="1">
              <a:spcAft>
                <a:spcPts val="0"/>
              </a:spcAft>
              <a:buFont typeface="Arial" pitchFamily="34" charset="0"/>
              <a:buChar char="•"/>
              <a:defRPr/>
            </a:pPr>
            <a:r>
              <a:rPr lang="en-US" dirty="0" smtClean="0">
                <a:latin typeface="Garamond"/>
                <a:cs typeface="Garamond"/>
              </a:rPr>
              <a:t>A quality education is a key factor in providing all children with opportunities for their future</a:t>
            </a:r>
            <a:br>
              <a:rPr lang="en-US" dirty="0" smtClean="0">
                <a:latin typeface="Garamond"/>
                <a:cs typeface="Garamond"/>
              </a:rPr>
            </a:br>
            <a:endParaRPr lang="en-US" dirty="0" smtClean="0">
              <a:latin typeface="Garamond"/>
              <a:cs typeface="Garamond"/>
            </a:endParaRPr>
          </a:p>
          <a:p>
            <a:pPr marL="342900" indent="-342900" eaLnBrk="1" fontAlgn="auto" hangingPunct="1">
              <a:spcAft>
                <a:spcPts val="0"/>
              </a:spcAft>
              <a:buFont typeface="Arial" pitchFamily="34" charset="0"/>
              <a:buChar char="•"/>
              <a:defRPr/>
            </a:pPr>
            <a:r>
              <a:rPr lang="en-US" dirty="0" smtClean="0">
                <a:latin typeface="Garamond"/>
                <a:cs typeface="Garamond"/>
              </a:rPr>
              <a:t>It is not enough to simply complete school, or receive a credential – students need critical knowledge and skills</a:t>
            </a:r>
            <a:br>
              <a:rPr lang="en-US" dirty="0" smtClean="0">
                <a:latin typeface="Garamond"/>
                <a:cs typeface="Garamond"/>
              </a:rPr>
            </a:br>
            <a:endParaRPr lang="en-US" dirty="0" smtClean="0">
              <a:latin typeface="Garamond"/>
              <a:cs typeface="Garamond"/>
            </a:endParaRPr>
          </a:p>
          <a:p>
            <a:pPr marL="342900" indent="-342900" eaLnBrk="1" fontAlgn="auto" hangingPunct="1">
              <a:spcAft>
                <a:spcPts val="0"/>
              </a:spcAft>
              <a:buFont typeface="Arial" pitchFamily="34" charset="0"/>
              <a:buChar char="•"/>
              <a:defRPr/>
            </a:pPr>
            <a:r>
              <a:rPr lang="en-US" dirty="0" smtClean="0">
                <a:latin typeface="Garamond"/>
                <a:cs typeface="Garamond"/>
              </a:rPr>
              <a:t>This is not a 12</a:t>
            </a:r>
            <a:r>
              <a:rPr lang="en-US" baseline="30000" dirty="0" smtClean="0">
                <a:latin typeface="Garamond"/>
                <a:cs typeface="Garamond"/>
              </a:rPr>
              <a:t>th</a:t>
            </a:r>
            <a:r>
              <a:rPr lang="en-US" dirty="0" smtClean="0">
                <a:latin typeface="Garamond"/>
                <a:cs typeface="Garamond"/>
              </a:rPr>
              <a:t> grade or high school issue.  It is an education  system issue.</a:t>
            </a:r>
          </a:p>
          <a:p>
            <a:pPr marL="342900" indent="-342900" eaLnBrk="1" fontAlgn="auto" hangingPunct="1">
              <a:spcAft>
                <a:spcPts val="0"/>
              </a:spcAft>
              <a:buFont typeface="Arial" pitchFamily="34" charset="0"/>
              <a:buChar char="•"/>
              <a:defRPr/>
            </a:pPr>
            <a:endParaRPr lang="en-US" dirty="0">
              <a:latin typeface="Garamond"/>
              <a:cs typeface="Garamond"/>
            </a:endParaRPr>
          </a:p>
          <a:p>
            <a:pPr eaLnBrk="1" fontAlgn="auto" hangingPunct="1">
              <a:spcAft>
                <a:spcPts val="0"/>
              </a:spcAft>
              <a:buFont typeface="Arial" pitchFamily="34" charset="0"/>
              <a:buNone/>
              <a:defRPr/>
            </a:pPr>
            <a:r>
              <a:rPr lang="en-US" b="1" dirty="0" smtClean="0">
                <a:solidFill>
                  <a:schemeClr val="tx2">
                    <a:lumMod val="50000"/>
                  </a:schemeClr>
                </a:solidFill>
                <a:latin typeface="Garamond"/>
                <a:cs typeface="Garamond"/>
              </a:rPr>
              <a:t>Quality implementation of the Common Core State Standards is a necessary condition for providing all students with the opportunities to be successful after high school.  </a:t>
            </a:r>
            <a:endParaRPr lang="en-US" b="1" dirty="0">
              <a:solidFill>
                <a:schemeClr val="tx2">
                  <a:lumMod val="50000"/>
                </a:schemeClr>
              </a:solidFill>
              <a:latin typeface="Garamond"/>
              <a:cs typeface="Garamond"/>
            </a:endParaRPr>
          </a:p>
        </p:txBody>
      </p:sp>
      <p:sp>
        <p:nvSpPr>
          <p:cNvPr id="21505" name="Title 1"/>
          <p:cNvSpPr>
            <a:spLocks noGrp="1"/>
          </p:cNvSpPr>
          <p:nvPr>
            <p:ph type="title"/>
          </p:nvPr>
        </p:nvSpPr>
        <p:spPr/>
        <p:txBody>
          <a:bodyPr/>
          <a:lstStyle/>
          <a:p>
            <a:pPr eaLnBrk="1" hangingPunct="1"/>
            <a:r>
              <a:rPr lang="en-US" dirty="0" smtClean="0">
                <a:solidFill>
                  <a:srgbClr val="17375E"/>
                </a:solidFill>
                <a:latin typeface="Garamond"/>
                <a:cs typeface="Garamond"/>
              </a:rPr>
              <a:t>What are our expectations?</a:t>
            </a:r>
          </a:p>
        </p:txBody>
      </p:sp>
      <p:sp>
        <p:nvSpPr>
          <p:cNvPr id="16388" name="Slide Number Placeholder 3"/>
          <p:cNvSpPr>
            <a:spLocks noGrp="1"/>
          </p:cNvSpPr>
          <p:nvPr>
            <p:ph type="sldNum" sz="quarter" idx="4294967295"/>
          </p:nvPr>
        </p:nvSpPr>
        <p:spPr bwMode="auto">
          <a:xfrm>
            <a:off x="7010400" y="6550025"/>
            <a:ext cx="2133600" cy="320675"/>
          </a:xfrm>
          <a:prstGeom prst="rect">
            <a:avLst/>
          </a:prstGeo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9784D0-BE9F-4FFA-AFCF-88DF50978B84}" type="slidenum">
              <a:rPr lang="en-US" smtClean="0">
                <a:solidFill>
                  <a:schemeClr val="bg1"/>
                </a:solidFill>
              </a:rPr>
              <a:pPr fontAlgn="base">
                <a:spcBef>
                  <a:spcPct val="0"/>
                </a:spcBef>
                <a:spcAft>
                  <a:spcPct val="0"/>
                </a:spcAft>
                <a:defRPr/>
              </a:pPr>
              <a:t>12</a:t>
            </a:fld>
            <a:endParaRPr lang="en-US" dirty="0" smtClean="0">
              <a:solidFill>
                <a:schemeClr val="bg1"/>
              </a:solidFill>
            </a:endParaRPr>
          </a:p>
        </p:txBody>
      </p:sp>
    </p:spTree>
    <p:extLst>
      <p:ext uri="{BB962C8B-B14F-4D97-AF65-F5344CB8AC3E}">
        <p14:creationId xmlns:p14="http://schemas.microsoft.com/office/powerpoint/2010/main" val="24677587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Garamond"/>
                <a:cs typeface="Garamond"/>
              </a:rPr>
              <a:t>Name the standards</a:t>
            </a:r>
            <a:endParaRPr lang="en-US" sz="4800" dirty="0">
              <a:latin typeface="Garamond"/>
              <a:cs typeface="Garamond"/>
            </a:endParaRPr>
          </a:p>
        </p:txBody>
      </p:sp>
      <p:sp>
        <p:nvSpPr>
          <p:cNvPr id="3" name="Content Placeholder 2"/>
          <p:cNvSpPr>
            <a:spLocks noGrp="1"/>
          </p:cNvSpPr>
          <p:nvPr>
            <p:ph idx="1"/>
          </p:nvPr>
        </p:nvSpPr>
        <p:spPr>
          <a:xfrm>
            <a:off x="1066800" y="1295400"/>
            <a:ext cx="7620000" cy="4572000"/>
          </a:xfrm>
        </p:spPr>
        <p:txBody>
          <a:bodyPr/>
          <a:lstStyle/>
          <a:p>
            <a:pPr marL="342900" indent="-342900">
              <a:buFont typeface="Arial" pitchFamily="34" charset="0"/>
              <a:buChar char="•"/>
            </a:pPr>
            <a:r>
              <a:rPr lang="en-US" sz="4000" dirty="0" smtClean="0">
                <a:latin typeface="Garamond"/>
                <a:cs typeface="Garamond"/>
              </a:rPr>
              <a:t>Read the Standards for Literacy in History/Social Studies and Technical Subjects </a:t>
            </a:r>
          </a:p>
          <a:p>
            <a:pPr marL="342900" indent="-342900">
              <a:buFont typeface="Arial" pitchFamily="34" charset="0"/>
              <a:buChar char="•"/>
            </a:pPr>
            <a:r>
              <a:rPr lang="en-US" sz="4000" dirty="0" smtClean="0">
                <a:latin typeface="Garamond"/>
                <a:cs typeface="Garamond"/>
              </a:rPr>
              <a:t>“Name” each standard with a  1-5 word phrase</a:t>
            </a:r>
          </a:p>
          <a:p>
            <a:pPr marL="342900" indent="-342900">
              <a:buFont typeface="Arial" pitchFamily="34" charset="0"/>
              <a:buChar char="•"/>
            </a:pPr>
            <a:r>
              <a:rPr lang="en-US" sz="4000" dirty="0" smtClean="0">
                <a:latin typeface="Garamond"/>
                <a:cs typeface="Garamond"/>
              </a:rPr>
              <a:t>First individually (10 min)…table talk…share out</a:t>
            </a:r>
            <a:endParaRPr lang="en-US" sz="4000" dirty="0">
              <a:latin typeface="Garamond"/>
              <a:cs typeface="Garamond"/>
            </a:endParaRPr>
          </a:p>
        </p:txBody>
      </p:sp>
      <p:sp>
        <p:nvSpPr>
          <p:cNvPr id="4" name="Slide Number Placeholder 3"/>
          <p:cNvSpPr>
            <a:spLocks noGrp="1"/>
          </p:cNvSpPr>
          <p:nvPr>
            <p:ph type="sldNum" sz="quarter" idx="10"/>
          </p:nvPr>
        </p:nvSpPr>
        <p:spPr/>
        <p:txBody>
          <a:bodyPr/>
          <a:lstStyle/>
          <a:p>
            <a:pPr>
              <a:defRPr/>
            </a:pPr>
            <a:fld id="{2C20E3A2-6BA4-4939-94B2-420200E79317}" type="slidenum">
              <a:rPr lang="en-US" smtClean="0"/>
              <a:pPr>
                <a:defRPr/>
              </a:pPr>
              <a:t>13</a:t>
            </a:fld>
            <a:endParaRPr lang="en-US" dirty="0"/>
          </a:p>
        </p:txBody>
      </p:sp>
    </p:spTree>
    <p:extLst>
      <p:ext uri="{BB962C8B-B14F-4D97-AF65-F5344CB8AC3E}">
        <p14:creationId xmlns:p14="http://schemas.microsoft.com/office/powerpoint/2010/main" val="94273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latin typeface="Garamond"/>
                <a:cs typeface="Garamond"/>
              </a:rPr>
              <a:t>5</a:t>
            </a:r>
            <a:r>
              <a:rPr lang="en-US" sz="4800" dirty="0" smtClean="0">
                <a:latin typeface="Garamond"/>
                <a:cs typeface="Garamond"/>
              </a:rPr>
              <a:t> Minute Break</a:t>
            </a:r>
            <a:endParaRPr lang="en-US" sz="4800" dirty="0">
              <a:latin typeface="Garamond"/>
              <a:cs typeface="Garamond"/>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20E3A2-6BA4-4939-94B2-420200E79317}" type="slidenum">
              <a:rPr lang="en-US" smtClean="0"/>
              <a:pPr>
                <a:defRPr/>
              </a:pPr>
              <a:t>14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629399" cy="399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7179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550025"/>
            <a:ext cx="2133600" cy="320675"/>
          </a:xfrm>
          <a:prstGeom prst="rect">
            <a:avLst/>
          </a:prstGeom>
        </p:spPr>
        <p:txBody>
          <a:bodyPr/>
          <a:lstStyle/>
          <a:p>
            <a:pPr>
              <a:defRPr/>
            </a:pPr>
            <a:fld id="{2C20E3A2-6BA4-4939-94B2-420200E79317}" type="slidenum">
              <a:rPr lang="en-US" smtClean="0"/>
              <a:pPr>
                <a:defRPr/>
              </a:pPr>
              <a:t>15</a:t>
            </a:fld>
            <a:endParaRPr lang="en-US" dirty="0"/>
          </a:p>
        </p:txBody>
      </p:sp>
      <p:sp>
        <p:nvSpPr>
          <p:cNvPr id="5" name="Content Placeholder 4"/>
          <p:cNvSpPr>
            <a:spLocks noGrp="1"/>
          </p:cNvSpPr>
          <p:nvPr>
            <p:ph idx="4294967295"/>
          </p:nvPr>
        </p:nvSpPr>
        <p:spPr>
          <a:xfrm>
            <a:off x="0" y="1295400"/>
            <a:ext cx="8229600" cy="4800600"/>
          </a:xfrm>
          <a:prstGeom prst="rect">
            <a:avLst/>
          </a:prstGeom>
        </p:spPr>
        <p:txBody>
          <a:bodyPr/>
          <a:lstStyle/>
          <a:p>
            <a:pPr marL="0" indent="0" algn="ctr">
              <a:buNone/>
            </a:pPr>
            <a:r>
              <a:rPr lang="en-US" sz="4000" dirty="0">
                <a:latin typeface="Garamond"/>
                <a:cs typeface="Garamond"/>
              </a:rPr>
              <a:t>Diving into the Content Area </a:t>
            </a:r>
            <a:endParaRPr lang="en-US" sz="4000" dirty="0" smtClean="0">
              <a:latin typeface="Garamond"/>
              <a:cs typeface="Garamond"/>
            </a:endParaRPr>
          </a:p>
          <a:p>
            <a:pPr marL="0" indent="0" algn="ctr">
              <a:buNone/>
            </a:pPr>
            <a:r>
              <a:rPr lang="en-US" sz="4000" dirty="0" smtClean="0">
                <a:latin typeface="Garamond"/>
                <a:cs typeface="Garamond"/>
              </a:rPr>
              <a:t>Literacy Shifts-</a:t>
            </a:r>
          </a:p>
          <a:p>
            <a:pPr marL="0" indent="0" algn="ctr">
              <a:buNone/>
            </a:pPr>
            <a:r>
              <a:rPr lang="en-US" sz="4000" dirty="0" smtClean="0">
                <a:latin typeface="Garamond"/>
                <a:cs typeface="Garamond"/>
              </a:rPr>
              <a:t> </a:t>
            </a:r>
            <a:r>
              <a:rPr lang="en-US" sz="4000" dirty="0">
                <a:latin typeface="Garamond"/>
                <a:cs typeface="Garamond"/>
              </a:rPr>
              <a:t>Introduction</a:t>
            </a:r>
            <a:endParaRPr lang="en-US" sz="4000" dirty="0"/>
          </a:p>
        </p:txBody>
      </p:sp>
    </p:spTree>
    <p:extLst>
      <p:ext uri="{BB962C8B-B14F-4D97-AF65-F5344CB8AC3E}">
        <p14:creationId xmlns:p14="http://schemas.microsoft.com/office/powerpoint/2010/main" val="12396618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33400" y="152400"/>
            <a:ext cx="7772400" cy="914400"/>
          </a:xfrm>
        </p:spPr>
        <p:txBody>
          <a:bodyPr/>
          <a:lstStyle/>
          <a:p>
            <a:pPr eaLnBrk="1" hangingPunct="1"/>
            <a:r>
              <a:rPr lang="en-US" dirty="0" smtClean="0">
                <a:solidFill>
                  <a:srgbClr val="17375E"/>
                </a:solidFill>
                <a:latin typeface="Garamond"/>
                <a:cs typeface="Garamond"/>
              </a:rPr>
              <a:t>ELA/Literacy:  3 shifts</a:t>
            </a:r>
          </a:p>
        </p:txBody>
      </p:sp>
      <p:sp>
        <p:nvSpPr>
          <p:cNvPr id="31746" name="Content Placeholder 2"/>
          <p:cNvSpPr>
            <a:spLocks noGrp="1"/>
          </p:cNvSpPr>
          <p:nvPr>
            <p:ph idx="1"/>
          </p:nvPr>
        </p:nvSpPr>
        <p:spPr>
          <a:xfrm>
            <a:off x="609600" y="1600200"/>
            <a:ext cx="8077200" cy="5257800"/>
          </a:xfrm>
        </p:spPr>
        <p:txBody>
          <a:bodyPr/>
          <a:lstStyle/>
          <a:p>
            <a:pPr marL="595313" indent="-514350" eaLnBrk="1" hangingPunct="1">
              <a:spcBef>
                <a:spcPts val="1800"/>
              </a:spcBef>
              <a:buFont typeface="Tw Cen MT" pitchFamily="34" charset="0"/>
              <a:buAutoNum type="arabicPeriod"/>
            </a:pPr>
            <a:r>
              <a:rPr lang="en-US" b="1" dirty="0" smtClean="0">
                <a:solidFill>
                  <a:srgbClr val="262626"/>
                </a:solidFill>
                <a:latin typeface="Garamond"/>
                <a:cs typeface="Garamond"/>
              </a:rPr>
              <a:t>Building knowledge </a:t>
            </a:r>
            <a:r>
              <a:rPr lang="en-US" dirty="0" smtClean="0">
                <a:solidFill>
                  <a:srgbClr val="262626"/>
                </a:solidFill>
                <a:latin typeface="Garamond"/>
                <a:cs typeface="Garamond"/>
              </a:rPr>
              <a:t>through </a:t>
            </a:r>
            <a:r>
              <a:rPr lang="en-US" b="1" dirty="0" smtClean="0">
                <a:solidFill>
                  <a:srgbClr val="262626"/>
                </a:solidFill>
                <a:latin typeface="Garamond"/>
                <a:cs typeface="Garamond"/>
              </a:rPr>
              <a:t>content-rich nonfiction</a:t>
            </a:r>
            <a:r>
              <a:rPr lang="en-US" dirty="0" smtClean="0">
                <a:solidFill>
                  <a:srgbClr val="262626"/>
                </a:solidFill>
                <a:latin typeface="Garamond"/>
                <a:cs typeface="Garamond"/>
              </a:rPr>
              <a:t> </a:t>
            </a:r>
            <a:br>
              <a:rPr lang="en-US" dirty="0" smtClean="0">
                <a:solidFill>
                  <a:srgbClr val="262626"/>
                </a:solidFill>
                <a:latin typeface="Garamond"/>
                <a:cs typeface="Garamond"/>
              </a:rPr>
            </a:br>
            <a:endParaRPr lang="en-US" dirty="0" smtClean="0">
              <a:solidFill>
                <a:srgbClr val="262626"/>
              </a:solidFill>
              <a:latin typeface="Garamond"/>
              <a:cs typeface="Garamond"/>
            </a:endParaRPr>
          </a:p>
          <a:p>
            <a:pPr marL="595313" indent="-514350" eaLnBrk="1" hangingPunct="1">
              <a:spcBef>
                <a:spcPts val="1800"/>
              </a:spcBef>
              <a:buFont typeface="Tw Cen MT" pitchFamily="34" charset="0"/>
              <a:buAutoNum type="arabicPeriod"/>
            </a:pPr>
            <a:r>
              <a:rPr lang="en-US" dirty="0" smtClean="0">
                <a:solidFill>
                  <a:srgbClr val="262626"/>
                </a:solidFill>
                <a:latin typeface="Garamond"/>
                <a:cs typeface="Garamond"/>
              </a:rPr>
              <a:t>Reading, writing, and speaking grounded in </a:t>
            </a:r>
            <a:r>
              <a:rPr lang="en-US" b="1" dirty="0" smtClean="0">
                <a:solidFill>
                  <a:srgbClr val="262626"/>
                </a:solidFill>
                <a:latin typeface="Garamond"/>
                <a:cs typeface="Garamond"/>
              </a:rPr>
              <a:t>evidence from text, </a:t>
            </a:r>
            <a:r>
              <a:rPr lang="en-US" dirty="0" smtClean="0">
                <a:solidFill>
                  <a:srgbClr val="262626"/>
                </a:solidFill>
                <a:latin typeface="Garamond"/>
                <a:cs typeface="Garamond"/>
              </a:rPr>
              <a:t>both literary and informational</a:t>
            </a:r>
            <a:br>
              <a:rPr lang="en-US" dirty="0" smtClean="0">
                <a:solidFill>
                  <a:srgbClr val="262626"/>
                </a:solidFill>
                <a:latin typeface="Garamond"/>
                <a:cs typeface="Garamond"/>
              </a:rPr>
            </a:br>
            <a:endParaRPr lang="en-US" dirty="0" smtClean="0">
              <a:solidFill>
                <a:srgbClr val="262626"/>
              </a:solidFill>
              <a:latin typeface="Garamond"/>
              <a:cs typeface="Garamond"/>
            </a:endParaRPr>
          </a:p>
          <a:p>
            <a:pPr marL="595313" indent="-514350" eaLnBrk="1" hangingPunct="1">
              <a:spcBef>
                <a:spcPts val="1800"/>
              </a:spcBef>
              <a:buFont typeface="Tw Cen MT" pitchFamily="34" charset="0"/>
              <a:buAutoNum type="arabicPeriod"/>
            </a:pPr>
            <a:r>
              <a:rPr lang="en-US" dirty="0" smtClean="0">
                <a:solidFill>
                  <a:srgbClr val="262626"/>
                </a:solidFill>
                <a:latin typeface="Garamond"/>
                <a:cs typeface="Garamond"/>
              </a:rPr>
              <a:t>Regular practice with </a:t>
            </a:r>
            <a:r>
              <a:rPr lang="en-US" b="1" dirty="0" smtClean="0">
                <a:solidFill>
                  <a:srgbClr val="262626"/>
                </a:solidFill>
                <a:latin typeface="Garamond"/>
                <a:cs typeface="Garamond"/>
              </a:rPr>
              <a:t>complex text </a:t>
            </a:r>
            <a:r>
              <a:rPr lang="en-US" dirty="0" smtClean="0">
                <a:solidFill>
                  <a:srgbClr val="262626"/>
                </a:solidFill>
                <a:latin typeface="Garamond"/>
                <a:cs typeface="Garamond"/>
              </a:rPr>
              <a:t>and its </a:t>
            </a:r>
            <a:r>
              <a:rPr lang="en-US" b="1" dirty="0" smtClean="0">
                <a:solidFill>
                  <a:srgbClr val="262626"/>
                </a:solidFill>
                <a:latin typeface="Garamond"/>
                <a:cs typeface="Garamond"/>
              </a:rPr>
              <a:t>academic language</a:t>
            </a:r>
            <a:br>
              <a:rPr lang="en-US" b="1" dirty="0" smtClean="0">
                <a:solidFill>
                  <a:srgbClr val="262626"/>
                </a:solidFill>
                <a:latin typeface="Garamond"/>
                <a:cs typeface="Garamond"/>
              </a:rPr>
            </a:br>
            <a:r>
              <a:rPr lang="en-US" b="1" u="sng" dirty="0" smtClean="0">
                <a:solidFill>
                  <a:srgbClr val="262626"/>
                </a:solidFill>
                <a:latin typeface="Garamond"/>
                <a:cs typeface="Garamond"/>
              </a:rPr>
              <a:t/>
            </a:r>
            <a:br>
              <a:rPr lang="en-US" b="1" u="sng" dirty="0" smtClean="0">
                <a:solidFill>
                  <a:srgbClr val="262626"/>
                </a:solidFill>
                <a:latin typeface="Garamond"/>
                <a:cs typeface="Garamond"/>
              </a:rPr>
            </a:br>
            <a:endParaRPr lang="en-US" b="1" u="sng" dirty="0" smtClean="0">
              <a:solidFill>
                <a:srgbClr val="262626"/>
              </a:solidFill>
              <a:latin typeface="Garamond"/>
              <a:cs typeface="Garamond"/>
            </a:endParaRPr>
          </a:p>
        </p:txBody>
      </p:sp>
    </p:spTree>
    <p:extLst>
      <p:ext uri="{BB962C8B-B14F-4D97-AF65-F5344CB8AC3E}">
        <p14:creationId xmlns:p14="http://schemas.microsoft.com/office/powerpoint/2010/main" val="507347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txBox="1">
            <a:spLocks noGrp="1"/>
          </p:cNvSpPr>
          <p:nvPr>
            <p:ph type="title"/>
          </p:nvPr>
        </p:nvSpPr>
        <p:spPr>
          <a:xfrm>
            <a:off x="593725" y="2459038"/>
            <a:ext cx="7864475" cy="1200150"/>
          </a:xfrm>
        </p:spPr>
        <p:txBody>
          <a:bodyPr lIns="91425" tIns="45700" rIns="91425" bIns="45700" rtlCol="0">
            <a:spAutoFit/>
          </a:bodyPr>
          <a:lstStyle/>
          <a:p>
            <a:pPr eaLnBrk="1" fontAlgn="auto" hangingPunct="1">
              <a:spcBef>
                <a:spcPts val="0"/>
              </a:spcBef>
              <a:spcAft>
                <a:spcPts val="0"/>
              </a:spcAft>
              <a:buClr>
                <a:schemeClr val="dk1"/>
              </a:buClr>
              <a:buSzPct val="25000"/>
              <a:buFont typeface="Arial"/>
              <a:buNone/>
              <a:defRPr/>
            </a:pPr>
            <a:r>
              <a:rPr lang="x-none" sz="3600" cap="none" dirty="0">
                <a:solidFill>
                  <a:schemeClr val="accent1">
                    <a:lumMod val="50000"/>
                  </a:schemeClr>
                </a:solidFill>
                <a:latin typeface="Garamond"/>
                <a:ea typeface="Arial"/>
                <a:cs typeface="Garamond"/>
                <a:sym typeface="Arial"/>
              </a:rPr>
              <a:t>Shift #1: Building </a:t>
            </a:r>
            <a:r>
              <a:rPr lang="en-US" sz="3600" cap="none" dirty="0" smtClean="0">
                <a:solidFill>
                  <a:schemeClr val="accent1">
                    <a:lumMod val="50000"/>
                  </a:schemeClr>
                </a:solidFill>
                <a:latin typeface="Garamond"/>
                <a:ea typeface="Arial"/>
                <a:cs typeface="Garamond"/>
                <a:sym typeface="Arial"/>
              </a:rPr>
              <a:t>K</a:t>
            </a:r>
            <a:r>
              <a:rPr lang="x-none" sz="3600" cap="none" dirty="0" smtClean="0">
                <a:solidFill>
                  <a:schemeClr val="accent1">
                    <a:lumMod val="50000"/>
                  </a:schemeClr>
                </a:solidFill>
                <a:latin typeface="Garamond"/>
                <a:ea typeface="Arial"/>
                <a:cs typeface="Garamond"/>
                <a:sym typeface="Arial"/>
              </a:rPr>
              <a:t>nowledge </a:t>
            </a:r>
            <a:r>
              <a:rPr lang="en-US" sz="3600" cap="none" dirty="0" smtClean="0">
                <a:solidFill>
                  <a:schemeClr val="accent1">
                    <a:lumMod val="50000"/>
                  </a:schemeClr>
                </a:solidFill>
                <a:latin typeface="Garamond"/>
                <a:ea typeface="Arial"/>
                <a:cs typeface="Garamond"/>
                <a:sym typeface="Arial"/>
              </a:rPr>
              <a:t>T</a:t>
            </a:r>
            <a:r>
              <a:rPr lang="x-none" sz="3600" cap="none" dirty="0" smtClean="0">
                <a:solidFill>
                  <a:schemeClr val="accent1">
                    <a:lumMod val="50000"/>
                  </a:schemeClr>
                </a:solidFill>
                <a:latin typeface="Garamond"/>
                <a:ea typeface="Arial"/>
                <a:cs typeface="Garamond"/>
                <a:sym typeface="Arial"/>
              </a:rPr>
              <a:t>hrough </a:t>
            </a:r>
            <a:r>
              <a:rPr lang="en-US" sz="3600" cap="none" dirty="0" smtClean="0">
                <a:solidFill>
                  <a:schemeClr val="accent1">
                    <a:lumMod val="50000"/>
                  </a:schemeClr>
                </a:solidFill>
                <a:latin typeface="Garamond"/>
                <a:ea typeface="Arial"/>
                <a:cs typeface="Garamond"/>
                <a:sym typeface="Arial"/>
              </a:rPr>
              <a:t>C</a:t>
            </a:r>
            <a:r>
              <a:rPr lang="x-none" sz="3600" cap="none" dirty="0" smtClean="0">
                <a:solidFill>
                  <a:schemeClr val="accent1">
                    <a:lumMod val="50000"/>
                  </a:schemeClr>
                </a:solidFill>
                <a:latin typeface="Garamond"/>
                <a:ea typeface="Arial"/>
                <a:cs typeface="Garamond"/>
                <a:sym typeface="Arial"/>
              </a:rPr>
              <a:t>ontent-</a:t>
            </a:r>
            <a:r>
              <a:rPr lang="en-US" sz="3600" cap="none" dirty="0" smtClean="0">
                <a:solidFill>
                  <a:schemeClr val="accent1">
                    <a:lumMod val="50000"/>
                  </a:schemeClr>
                </a:solidFill>
                <a:latin typeface="Garamond"/>
                <a:ea typeface="Arial"/>
                <a:cs typeface="Garamond"/>
                <a:sym typeface="Arial"/>
              </a:rPr>
              <a:t>R</a:t>
            </a:r>
            <a:r>
              <a:rPr lang="x-none" sz="3600" cap="none" dirty="0" smtClean="0">
                <a:solidFill>
                  <a:schemeClr val="accent1">
                    <a:lumMod val="50000"/>
                  </a:schemeClr>
                </a:solidFill>
                <a:latin typeface="Garamond"/>
                <a:ea typeface="Arial"/>
                <a:cs typeface="Garamond"/>
                <a:sym typeface="Arial"/>
              </a:rPr>
              <a:t>ich </a:t>
            </a:r>
            <a:r>
              <a:rPr lang="en-US" sz="3600" cap="none" dirty="0" smtClean="0">
                <a:solidFill>
                  <a:schemeClr val="accent1">
                    <a:lumMod val="50000"/>
                  </a:schemeClr>
                </a:solidFill>
                <a:latin typeface="Garamond"/>
                <a:ea typeface="Arial"/>
                <a:cs typeface="Garamond"/>
                <a:sym typeface="Arial"/>
              </a:rPr>
              <a:t>N</a:t>
            </a:r>
            <a:r>
              <a:rPr lang="x-none" sz="3600" cap="none" dirty="0" smtClean="0">
                <a:solidFill>
                  <a:schemeClr val="accent1">
                    <a:lumMod val="50000"/>
                  </a:schemeClr>
                </a:solidFill>
                <a:latin typeface="Garamond"/>
                <a:ea typeface="Arial"/>
                <a:cs typeface="Garamond"/>
                <a:sym typeface="Arial"/>
              </a:rPr>
              <a:t>onfiction</a:t>
            </a:r>
            <a:endParaRPr lang="x-none" sz="3600" cap="none" dirty="0">
              <a:solidFill>
                <a:schemeClr val="accent1">
                  <a:lumMod val="50000"/>
                </a:schemeClr>
              </a:solidFill>
              <a:latin typeface="Garamond"/>
              <a:ea typeface="Arial"/>
              <a:cs typeface="Garamond"/>
              <a:sym typeface="Arial"/>
            </a:endParaRPr>
          </a:p>
        </p:txBody>
      </p:sp>
      <p:sp>
        <p:nvSpPr>
          <p:cNvPr id="219139" name="Slide Number Placeholder 5"/>
          <p:cNvSpPr txBox="1">
            <a:spLocks/>
          </p:cNvSpPr>
          <p:nvPr/>
        </p:nvSpPr>
        <p:spPr bwMode="auto">
          <a:xfrm>
            <a:off x="6929438" y="6542088"/>
            <a:ext cx="2133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83B00511-D7FF-485F-A240-C61ECCF01CC1}" type="slidenum">
              <a:rPr lang="en-US" sz="1400">
                <a:solidFill>
                  <a:srgbClr val="FFFFFF"/>
                </a:solidFill>
                <a:latin typeface="Arial" charset="0"/>
                <a:sym typeface="Arial" charset="0"/>
              </a:rPr>
              <a:pPr algn="r" eaLnBrk="1" hangingPunct="1"/>
              <a:t>17</a:t>
            </a:fld>
            <a:endParaRPr lang="en-US" sz="1400">
              <a:solidFill>
                <a:srgbClr val="FFFFFF"/>
              </a:solidFill>
              <a:latin typeface="Arial" charset="0"/>
              <a:sym typeface="Arial" charset="0"/>
            </a:endParaRPr>
          </a:p>
        </p:txBody>
      </p:sp>
    </p:spTree>
    <p:extLst>
      <p:ext uri="{BB962C8B-B14F-4D97-AF65-F5344CB8AC3E}">
        <p14:creationId xmlns:p14="http://schemas.microsoft.com/office/powerpoint/2010/main" val="342597238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hape 158"/>
          <p:cNvSpPr>
            <a:spLocks noGrp="1"/>
          </p:cNvSpPr>
          <p:nvPr>
            <p:ph type="title"/>
          </p:nvPr>
        </p:nvSpPr>
        <p:spPr>
          <a:xfrm>
            <a:off x="457200" y="152400"/>
            <a:ext cx="8229600" cy="1015622"/>
          </a:xfrm>
        </p:spPr>
        <p:txBody>
          <a:bodyPr lIns="91425" tIns="45700" rIns="91425" bIns="45700">
            <a:spAutoFit/>
          </a:bodyPr>
          <a:lstStyle/>
          <a:p>
            <a:pPr eaLnBrk="1" hangingPunct="1">
              <a:buClr>
                <a:srgbClr val="000000"/>
              </a:buClr>
              <a:buSzPct val="25000"/>
            </a:pPr>
            <a:r>
              <a:rPr lang="en-US" sz="3000" dirty="0" smtClean="0">
                <a:solidFill>
                  <a:srgbClr val="17375E"/>
                </a:solidFill>
                <a:latin typeface="Garamond"/>
                <a:cs typeface="Garamond"/>
                <a:sym typeface="Arial" charset="0"/>
              </a:rPr>
              <a:t>Building Knowledge Through Content-rich Nonfiction – Why?</a:t>
            </a:r>
          </a:p>
        </p:txBody>
      </p:sp>
      <p:sp>
        <p:nvSpPr>
          <p:cNvPr id="159" name="Shape 159"/>
          <p:cNvSpPr>
            <a:spLocks noGrp="1"/>
          </p:cNvSpPr>
          <p:nvPr>
            <p:ph idx="1"/>
          </p:nvPr>
        </p:nvSpPr>
        <p:spPr>
          <a:xfrm>
            <a:off x="503238" y="1563688"/>
            <a:ext cx="8137525" cy="3922712"/>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latin typeface="Garamond"/>
                <a:cs typeface="Garamond"/>
                <a:sym typeface="Arial" charset="0"/>
              </a:rPr>
              <a:t>Students are required to read very little informational text in elementary and middle school.</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latin typeface="Garamond"/>
                <a:cs typeface="Garamond"/>
                <a:sym typeface="Arial" charset="0"/>
              </a:rPr>
              <a:t>Non-fiction makes up the vast majority of required reading in college/workplace.</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latin typeface="Garamond"/>
                <a:cs typeface="Garamond"/>
                <a:sym typeface="Arial" charset="0"/>
              </a:rPr>
              <a:t>Informational text is harder for students to comprehend than narrative text.</a:t>
            </a:r>
          </a:p>
          <a:p>
            <a:pPr marL="342900" indent="-342900" eaLnBrk="1" hangingPunct="1">
              <a:lnSpc>
                <a:spcPct val="114000"/>
              </a:lnSpc>
              <a:spcBef>
                <a:spcPts val="1200"/>
              </a:spcBef>
              <a:buClr>
                <a:srgbClr val="000000"/>
              </a:buClr>
              <a:buSzPct val="132000"/>
              <a:buFont typeface="Arial" charset="0"/>
              <a:buChar char="•"/>
            </a:pPr>
            <a:r>
              <a:rPr lang="en-US" dirty="0" smtClean="0">
                <a:solidFill>
                  <a:srgbClr val="000000"/>
                </a:solidFill>
                <a:latin typeface="Garamond"/>
                <a:cs typeface="Garamond"/>
                <a:sym typeface="Arial" charset="0"/>
              </a:rPr>
              <a:t>Supports students learning how to read different types of informational text.</a:t>
            </a:r>
          </a:p>
        </p:txBody>
      </p:sp>
      <p:sp>
        <p:nvSpPr>
          <p:cNvPr id="220164" name="Slide Number Placeholder 5"/>
          <p:cNvSpPr>
            <a:spLocks noGrp="1"/>
          </p:cNvSpPr>
          <p:nvPr>
            <p:ph type="sldNum" sz="quarter" idx="10"/>
          </p:nvPr>
        </p:nvSpPr>
        <p:spPr>
          <a:xfrm>
            <a:off x="6929438" y="6542088"/>
            <a:ext cx="2133600" cy="320675"/>
          </a:xfr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89830C0-00BB-49E7-AC56-E21D07C80CF2}" type="slidenum">
              <a:rPr lang="en-US" smtClean="0">
                <a:solidFill>
                  <a:srgbClr val="FFFFFF"/>
                </a:solidFill>
                <a:latin typeface="Arial" charset="0"/>
                <a:sym typeface="Arial" charset="0"/>
              </a:rPr>
              <a:pPr eaLnBrk="1" hangingPunct="1"/>
              <a:t>18</a:t>
            </a:fld>
            <a:endParaRPr lang="en-US" smtClean="0">
              <a:solidFill>
                <a:srgbClr val="FFFFFF"/>
              </a:solidFill>
              <a:latin typeface="Arial" charset="0"/>
              <a:sym typeface="Arial" charset="0"/>
            </a:endParaRPr>
          </a:p>
        </p:txBody>
      </p:sp>
    </p:spTree>
    <p:extLst>
      <p:ext uri="{BB962C8B-B14F-4D97-AF65-F5344CB8AC3E}">
        <p14:creationId xmlns:p14="http://schemas.microsoft.com/office/powerpoint/2010/main" val="25431957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p:txBody>
          <a:bodyPr/>
          <a:lstStyle/>
          <a:p>
            <a:pPr eaLnBrk="1" hangingPunct="1"/>
            <a:r>
              <a:rPr lang="en-US" dirty="0" smtClean="0">
                <a:solidFill>
                  <a:srgbClr val="17375E"/>
                </a:solidFill>
                <a:latin typeface="Garamond"/>
                <a:cs typeface="Garamond"/>
              </a:rPr>
              <a:t>Distribution of Literacy and Informational Texts</a:t>
            </a:r>
          </a:p>
        </p:txBody>
      </p:sp>
      <p:pic>
        <p:nvPicPr>
          <p:cNvPr id="22118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 y="1676400"/>
            <a:ext cx="8991600" cy="3246438"/>
          </a:xfrm>
        </p:spPr>
      </p:pic>
      <p:sp>
        <p:nvSpPr>
          <p:cNvPr id="2211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FAA113C-50FF-4EC2-81D2-CC3344F031F5}" type="slidenum">
              <a:rPr lang="en-US" smtClean="0">
                <a:solidFill>
                  <a:schemeClr val="bg1"/>
                </a:solidFill>
              </a:rPr>
              <a:pPr eaLnBrk="1" hangingPunct="1"/>
              <a:t>19</a:t>
            </a:fld>
            <a:endParaRPr lang="en-US" smtClean="0">
              <a:solidFill>
                <a:schemeClr val="bg1"/>
              </a:solidFill>
            </a:endParaRPr>
          </a:p>
        </p:txBody>
      </p:sp>
    </p:spTree>
    <p:extLst>
      <p:ext uri="{BB962C8B-B14F-4D97-AF65-F5344CB8AC3E}">
        <p14:creationId xmlns:p14="http://schemas.microsoft.com/office/powerpoint/2010/main" val="37045924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81200"/>
            <a:ext cx="8686800" cy="1371600"/>
          </a:xfrm>
          <a:prstGeom prst="rect">
            <a:avLst/>
          </a:prstGeom>
        </p:spPr>
        <p:txBody>
          <a:bodyPr rtlCol="0"/>
          <a:lstStyle/>
          <a:p>
            <a:pPr eaLnBrk="1" fontAlgn="auto" hangingPunct="1">
              <a:spcAft>
                <a:spcPts val="0"/>
              </a:spcAft>
              <a:defRPr/>
            </a:pPr>
            <a:r>
              <a:rPr lang="en-US" dirty="0" smtClean="0">
                <a:latin typeface="Garamond"/>
                <a:cs typeface="Garamond"/>
              </a:rPr>
              <a:t>Why the Common Core?</a:t>
            </a:r>
            <a:r>
              <a:rPr lang="en-US" dirty="0">
                <a:latin typeface="Garamond"/>
                <a:cs typeface="Garamond"/>
              </a:rPr>
              <a:t/>
            </a:r>
            <a:br>
              <a:rPr lang="en-US" dirty="0">
                <a:latin typeface="Garamond"/>
                <a:cs typeface="Garamond"/>
              </a:rPr>
            </a:br>
            <a:r>
              <a:rPr lang="en-US" dirty="0" smtClean="0">
                <a:latin typeface="Garamond"/>
                <a:cs typeface="Garamond"/>
              </a:rPr>
              <a:t>How these Standards are Different</a:t>
            </a:r>
            <a:endParaRPr lang="en-US" dirty="0">
              <a:latin typeface="Garamond"/>
              <a:cs typeface="Garamond"/>
            </a:endParaRPr>
          </a:p>
        </p:txBody>
      </p:sp>
    </p:spTree>
    <p:extLst>
      <p:ext uri="{BB962C8B-B14F-4D97-AF65-F5344CB8AC3E}">
        <p14:creationId xmlns:p14="http://schemas.microsoft.com/office/powerpoint/2010/main" val="30449297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pPr eaLnBrk="1" hangingPunct="1"/>
            <a:r>
              <a:rPr lang="en-US" dirty="0" smtClean="0">
                <a:solidFill>
                  <a:srgbClr val="17375E"/>
                </a:solidFill>
                <a:latin typeface="Garamond"/>
                <a:cs typeface="Garamond"/>
              </a:rPr>
              <a:t>Shared Responsibility</a:t>
            </a:r>
          </a:p>
        </p:txBody>
      </p:sp>
      <p:sp>
        <p:nvSpPr>
          <p:cNvPr id="222211" name="Content Placeholder 2"/>
          <p:cNvSpPr>
            <a:spLocks noGrp="1"/>
          </p:cNvSpPr>
          <p:nvPr>
            <p:ph sz="half" idx="1"/>
          </p:nvPr>
        </p:nvSpPr>
        <p:spPr>
          <a:xfrm>
            <a:off x="457200" y="1371600"/>
            <a:ext cx="8153400" cy="3124200"/>
          </a:xfrm>
        </p:spPr>
        <p:txBody>
          <a:bodyPr/>
          <a:lstStyle/>
          <a:p>
            <a:pPr marL="0" indent="0" eaLnBrk="1" hangingPunct="1"/>
            <a:r>
              <a:rPr lang="ja-JP" altLang="en-US" dirty="0" smtClean="0">
                <a:solidFill>
                  <a:srgbClr val="262626"/>
                </a:solidFill>
                <a:latin typeface="Garamond"/>
                <a:cs typeface="Garamond"/>
              </a:rPr>
              <a:t>“</a:t>
            </a:r>
            <a:r>
              <a:rPr lang="en-US" altLang="ja-JP" dirty="0" smtClean="0">
                <a:solidFill>
                  <a:srgbClr val="262626"/>
                </a:solidFill>
                <a:latin typeface="Garamond"/>
                <a:cs typeface="Garamond"/>
              </a:rPr>
              <a:t>The grades 6–12 standards are divided into two sections, one for ELA and the other for history/social studies, science, and technical subjects. This division reflects the unique, time-honored place of ELA teachers in developing students</a:t>
            </a:r>
            <a:r>
              <a:rPr lang="ja-JP" altLang="en-US" dirty="0" smtClean="0">
                <a:solidFill>
                  <a:srgbClr val="262626"/>
                </a:solidFill>
                <a:latin typeface="Garamond"/>
                <a:cs typeface="Garamond"/>
              </a:rPr>
              <a:t>’</a:t>
            </a:r>
            <a:r>
              <a:rPr lang="en-US" altLang="ja-JP" dirty="0" smtClean="0">
                <a:solidFill>
                  <a:srgbClr val="262626"/>
                </a:solidFill>
                <a:latin typeface="Garamond"/>
                <a:cs typeface="Garamond"/>
              </a:rPr>
              <a:t> literacy skills while at the same time recognizing that teachers in other areas must have a role in this development as well.</a:t>
            </a:r>
            <a:r>
              <a:rPr lang="ja-JP" altLang="en-US" dirty="0" smtClean="0">
                <a:solidFill>
                  <a:srgbClr val="262626"/>
                </a:solidFill>
                <a:latin typeface="Garamond"/>
                <a:cs typeface="Garamond"/>
              </a:rPr>
              <a:t>”</a:t>
            </a:r>
            <a:endParaRPr lang="en-US" altLang="ja-JP" dirty="0" smtClean="0">
              <a:solidFill>
                <a:srgbClr val="262626"/>
              </a:solidFill>
              <a:latin typeface="Garamond"/>
              <a:cs typeface="Garamond"/>
            </a:endParaRPr>
          </a:p>
          <a:p>
            <a:pPr marL="0" indent="0" eaLnBrk="1" hangingPunct="1"/>
            <a:endParaRPr lang="en-US" dirty="0" smtClean="0">
              <a:solidFill>
                <a:srgbClr val="262626"/>
              </a:solidFill>
            </a:endParaRPr>
          </a:p>
        </p:txBody>
      </p:sp>
      <p:sp>
        <p:nvSpPr>
          <p:cNvPr id="22221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DCDAB51-1D24-48AE-A0AA-D348592A2457}" type="slidenum">
              <a:rPr lang="en-US" smtClean="0">
                <a:solidFill>
                  <a:schemeClr val="bg1"/>
                </a:solidFill>
              </a:rPr>
              <a:pPr eaLnBrk="1" hangingPunct="1"/>
              <a:t>20</a:t>
            </a:fld>
            <a:endParaRPr lang="en-US" smtClean="0">
              <a:solidFill>
                <a:schemeClr val="bg1"/>
              </a:solidFill>
            </a:endParaRPr>
          </a:p>
        </p:txBody>
      </p:sp>
      <p:sp>
        <p:nvSpPr>
          <p:cNvPr id="6" name="TextBox 5"/>
          <p:cNvSpPr txBox="1"/>
          <p:nvPr/>
        </p:nvSpPr>
        <p:spPr>
          <a:xfrm>
            <a:off x="533400" y="5181600"/>
            <a:ext cx="8001000" cy="762000"/>
          </a:xfrm>
          <a:prstGeom prst="rect">
            <a:avLst/>
          </a:prstGeom>
        </p:spPr>
        <p:txBody>
          <a:bodyPr>
            <a:normAutofit/>
          </a:bodyPr>
          <a:lstStyle/>
          <a:p>
            <a:pPr fontAlgn="auto">
              <a:spcBef>
                <a:spcPts val="0"/>
              </a:spcBef>
              <a:spcAft>
                <a:spcPts val="0"/>
              </a:spcAft>
              <a:defRPr/>
            </a:pPr>
            <a:endParaRPr lang="en-US" sz="2800" dirty="0">
              <a:solidFill>
                <a:schemeClr val="tx1">
                  <a:lumMod val="50000"/>
                  <a:lumOff val="50000"/>
                </a:schemeClr>
              </a:solidFill>
              <a:latin typeface="+mn-lt"/>
              <a:ea typeface="+mn-ea"/>
            </a:endParaRPr>
          </a:p>
        </p:txBody>
      </p:sp>
      <p:sp>
        <p:nvSpPr>
          <p:cNvPr id="7" name="TextBox 6"/>
          <p:cNvSpPr txBox="1"/>
          <p:nvPr/>
        </p:nvSpPr>
        <p:spPr>
          <a:xfrm>
            <a:off x="533400" y="5334000"/>
            <a:ext cx="7772400" cy="457200"/>
          </a:xfrm>
          <a:prstGeom prst="rect">
            <a:avLst/>
          </a:prstGeom>
        </p:spPr>
        <p:txBody>
          <a:bodyPr>
            <a:normAutofit fontScale="92500" lnSpcReduction="10000"/>
          </a:bodyPr>
          <a:lstStyle/>
          <a:p>
            <a:pPr fontAlgn="auto">
              <a:spcBef>
                <a:spcPts val="0"/>
              </a:spcBef>
              <a:spcAft>
                <a:spcPts val="0"/>
              </a:spcAft>
              <a:defRPr/>
            </a:pPr>
            <a:endParaRPr lang="en-US" sz="2800" dirty="0">
              <a:solidFill>
                <a:schemeClr val="tx1">
                  <a:lumMod val="50000"/>
                  <a:lumOff val="50000"/>
                </a:schemeClr>
              </a:solidFill>
              <a:latin typeface="+mn-lt"/>
              <a:ea typeface="+mn-ea"/>
            </a:endParaRPr>
          </a:p>
        </p:txBody>
      </p:sp>
      <p:sp>
        <p:nvSpPr>
          <p:cNvPr id="8" name="TextBox 7"/>
          <p:cNvSpPr txBox="1"/>
          <p:nvPr/>
        </p:nvSpPr>
        <p:spPr>
          <a:xfrm>
            <a:off x="381000" y="5334000"/>
            <a:ext cx="8458200" cy="609600"/>
          </a:xfrm>
          <a:prstGeom prst="rect">
            <a:avLst/>
          </a:prstGeom>
        </p:spPr>
        <p:txBody>
          <a:bodyPr>
            <a:normAutofit fontScale="70000" lnSpcReduction="20000"/>
          </a:bodyPr>
          <a:lstStyle/>
          <a:p>
            <a:pPr fontAlgn="auto">
              <a:spcBef>
                <a:spcPts val="0"/>
              </a:spcBef>
              <a:spcAft>
                <a:spcPts val="0"/>
              </a:spcAft>
              <a:defRPr/>
            </a:pPr>
            <a:r>
              <a:rPr lang="en-US" sz="2800" dirty="0">
                <a:latin typeface="Garamond"/>
                <a:ea typeface="+mn-ea"/>
                <a:cs typeface="Garamond"/>
              </a:rPr>
              <a:t>from the </a:t>
            </a:r>
            <a:r>
              <a:rPr lang="en-US" sz="2800" i="1" dirty="0">
                <a:latin typeface="Garamond"/>
                <a:ea typeface="+mn-ea"/>
                <a:cs typeface="Garamond"/>
              </a:rPr>
              <a:t>Common Core State Standards for English Language Arts and Literacy in History/Social Studies, Science, and Technical Subjects</a:t>
            </a:r>
            <a:r>
              <a:rPr lang="en-US" sz="2800" dirty="0">
                <a:latin typeface="Garamond"/>
                <a:ea typeface="+mn-ea"/>
                <a:cs typeface="Garamond"/>
              </a:rPr>
              <a:t>, page 4.</a:t>
            </a:r>
          </a:p>
          <a:p>
            <a:pPr fontAlgn="auto">
              <a:spcBef>
                <a:spcPts val="0"/>
              </a:spcBef>
              <a:spcAft>
                <a:spcPts val="0"/>
              </a:spcAft>
              <a:defRPr/>
            </a:pPr>
            <a:endParaRPr lang="en-US" sz="2800" dirty="0">
              <a:solidFill>
                <a:schemeClr val="tx1">
                  <a:lumMod val="50000"/>
                  <a:lumOff val="50000"/>
                </a:schemeClr>
              </a:solidFill>
              <a:latin typeface="+mn-lt"/>
              <a:ea typeface="+mn-ea"/>
            </a:endParaRPr>
          </a:p>
        </p:txBody>
      </p:sp>
    </p:spTree>
    <p:extLst>
      <p:ext uri="{BB962C8B-B14F-4D97-AF65-F5344CB8AC3E}">
        <p14:creationId xmlns:p14="http://schemas.microsoft.com/office/powerpoint/2010/main" val="22013953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Garamond"/>
                <a:ea typeface="+mj-ea"/>
                <a:cs typeface="Garamond"/>
              </a:rPr>
              <a:t>All Teachers Support Literacy</a:t>
            </a:r>
            <a:endParaRPr lang="en-US" dirty="0">
              <a:latin typeface="Garamond"/>
              <a:ea typeface="+mj-ea"/>
              <a:cs typeface="Garamond"/>
            </a:endParaRPr>
          </a:p>
        </p:txBody>
      </p:sp>
      <p:sp>
        <p:nvSpPr>
          <p:cNvPr id="223235" name="Content Placeholder 2"/>
          <p:cNvSpPr>
            <a:spLocks noGrp="1"/>
          </p:cNvSpPr>
          <p:nvPr>
            <p:ph sz="half" idx="1"/>
          </p:nvPr>
        </p:nvSpPr>
        <p:spPr>
          <a:xfrm>
            <a:off x="457200" y="1295400"/>
            <a:ext cx="8229600" cy="4648200"/>
          </a:xfrm>
        </p:spPr>
        <p:txBody>
          <a:bodyPr/>
          <a:lstStyle/>
          <a:p>
            <a:pPr marL="285750" indent="-285750" eaLnBrk="1" hangingPunct="1">
              <a:spcBef>
                <a:spcPct val="0"/>
              </a:spcBef>
              <a:buFont typeface="Arial" charset="0"/>
              <a:buChar char="•"/>
            </a:pPr>
            <a:r>
              <a:rPr lang="en-US" sz="2000" dirty="0" smtClean="0">
                <a:solidFill>
                  <a:srgbClr val="000000"/>
                </a:solidFill>
                <a:latin typeface="Garamond"/>
                <a:cs typeface="Garamond"/>
              </a:rPr>
              <a:t> research shows </a:t>
            </a:r>
            <a:r>
              <a:rPr lang="en-US" sz="2000" u="sng" dirty="0" smtClean="0">
                <a:solidFill>
                  <a:srgbClr val="000000"/>
                </a:solidFill>
                <a:latin typeface="Garamond"/>
                <a:cs typeface="Garamond"/>
              </a:rPr>
              <a:t>students need </a:t>
            </a:r>
            <a:r>
              <a:rPr lang="en-US" sz="2000" dirty="0" smtClean="0">
                <a:solidFill>
                  <a:srgbClr val="000000"/>
                </a:solidFill>
                <a:latin typeface="Garamond"/>
                <a:cs typeface="Garamond"/>
              </a:rPr>
              <a:t>to </a:t>
            </a:r>
            <a:r>
              <a:rPr lang="en-US" sz="2000" u="sng" dirty="0" smtClean="0">
                <a:solidFill>
                  <a:srgbClr val="000000"/>
                </a:solidFill>
                <a:latin typeface="Garamond"/>
                <a:cs typeface="Garamond"/>
              </a:rPr>
              <a:t>be proficient in reading complex informational texts, independently, </a:t>
            </a:r>
            <a:r>
              <a:rPr lang="en-US" sz="2000" b="1" u="sng" dirty="0" smtClean="0">
                <a:solidFill>
                  <a:srgbClr val="000000"/>
                </a:solidFill>
                <a:latin typeface="Garamond"/>
                <a:cs typeface="Garamond"/>
              </a:rPr>
              <a:t>in a variety of content areas in order to be college and career ready. </a:t>
            </a:r>
          </a:p>
          <a:p>
            <a:pPr marL="285750" indent="-285750" eaLnBrk="1" hangingPunct="1">
              <a:spcBef>
                <a:spcPct val="0"/>
              </a:spcBef>
              <a:buFont typeface="Arial" charset="0"/>
              <a:buChar char="•"/>
            </a:pPr>
            <a:endParaRPr lang="en-US" sz="2000" dirty="0" smtClean="0">
              <a:solidFill>
                <a:srgbClr val="000000"/>
              </a:solidFill>
              <a:latin typeface="Garamond"/>
              <a:cs typeface="Garamond"/>
            </a:endParaRPr>
          </a:p>
          <a:p>
            <a:pPr marL="285750" indent="-285750" eaLnBrk="1" hangingPunct="1">
              <a:spcBef>
                <a:spcPct val="0"/>
              </a:spcBef>
              <a:buFont typeface="Arial" charset="0"/>
              <a:buChar char="•"/>
            </a:pPr>
            <a:r>
              <a:rPr lang="en-US" sz="2000" dirty="0" smtClean="0">
                <a:solidFill>
                  <a:srgbClr val="000000"/>
                </a:solidFill>
                <a:latin typeface="Garamond"/>
                <a:cs typeface="Garamond"/>
              </a:rPr>
              <a:t>Most of the </a:t>
            </a:r>
            <a:r>
              <a:rPr lang="en-US" sz="2000" b="1" dirty="0" smtClean="0">
                <a:solidFill>
                  <a:srgbClr val="000000"/>
                </a:solidFill>
                <a:latin typeface="Garamond"/>
                <a:cs typeface="Garamond"/>
              </a:rPr>
              <a:t>required reading </a:t>
            </a:r>
            <a:r>
              <a:rPr lang="en-US" sz="2000" u="sng" dirty="0" smtClean="0">
                <a:solidFill>
                  <a:srgbClr val="000000"/>
                </a:solidFill>
                <a:latin typeface="Garamond"/>
                <a:cs typeface="Garamond"/>
              </a:rPr>
              <a:t>in college and workforce</a:t>
            </a:r>
            <a:r>
              <a:rPr lang="en-US" sz="2000" dirty="0" smtClean="0">
                <a:solidFill>
                  <a:srgbClr val="000000"/>
                </a:solidFill>
                <a:latin typeface="Garamond"/>
                <a:cs typeface="Garamond"/>
              </a:rPr>
              <a:t> training programs is </a:t>
            </a:r>
            <a:r>
              <a:rPr lang="en-US" sz="2000" b="1" dirty="0" smtClean="0">
                <a:solidFill>
                  <a:srgbClr val="000000"/>
                </a:solidFill>
                <a:latin typeface="Garamond"/>
                <a:cs typeface="Garamond"/>
              </a:rPr>
              <a:t>informational in structure </a:t>
            </a:r>
            <a:r>
              <a:rPr lang="en-US" sz="2000" dirty="0" smtClean="0">
                <a:solidFill>
                  <a:srgbClr val="000000"/>
                </a:solidFill>
                <a:latin typeface="Garamond"/>
                <a:cs typeface="Garamond"/>
              </a:rPr>
              <a:t>and </a:t>
            </a:r>
            <a:r>
              <a:rPr lang="en-US" sz="2000" b="1" dirty="0" smtClean="0">
                <a:solidFill>
                  <a:srgbClr val="000000"/>
                </a:solidFill>
                <a:latin typeface="Garamond"/>
                <a:cs typeface="Garamond"/>
              </a:rPr>
              <a:t>challenging in content</a:t>
            </a:r>
          </a:p>
          <a:p>
            <a:pPr marL="285750" indent="-285750" eaLnBrk="1" hangingPunct="1">
              <a:spcBef>
                <a:spcPct val="0"/>
              </a:spcBef>
              <a:buFont typeface="Arial" charset="0"/>
              <a:buChar char="•"/>
            </a:pPr>
            <a:endParaRPr lang="en-US" sz="2000" dirty="0" smtClean="0">
              <a:solidFill>
                <a:srgbClr val="000000"/>
              </a:solidFill>
              <a:latin typeface="Garamond"/>
              <a:cs typeface="Garamond"/>
            </a:endParaRPr>
          </a:p>
          <a:p>
            <a:pPr marL="285750" indent="-285750" eaLnBrk="1" hangingPunct="1">
              <a:spcBef>
                <a:spcPct val="0"/>
              </a:spcBef>
              <a:buFont typeface="Arial" charset="0"/>
              <a:buChar char="•"/>
            </a:pPr>
            <a:r>
              <a:rPr lang="en-US" sz="2000" u="sng" dirty="0" smtClean="0">
                <a:solidFill>
                  <a:srgbClr val="000000"/>
                </a:solidFill>
                <a:latin typeface="Garamond"/>
                <a:cs typeface="Garamond"/>
              </a:rPr>
              <a:t>Postsecondary education </a:t>
            </a:r>
            <a:r>
              <a:rPr lang="en-US" sz="2000" dirty="0" smtClean="0">
                <a:solidFill>
                  <a:srgbClr val="000000"/>
                </a:solidFill>
                <a:latin typeface="Garamond"/>
                <a:cs typeface="Garamond"/>
              </a:rPr>
              <a:t>programs typically provide students with both a </a:t>
            </a:r>
            <a:r>
              <a:rPr lang="en-US" sz="2000" b="1" u="sng" dirty="0" smtClean="0">
                <a:solidFill>
                  <a:srgbClr val="000000"/>
                </a:solidFill>
                <a:latin typeface="Garamond"/>
                <a:cs typeface="Garamond"/>
              </a:rPr>
              <a:t>higher volume of such reading </a:t>
            </a:r>
            <a:r>
              <a:rPr lang="en-US" sz="2000" dirty="0" smtClean="0">
                <a:solidFill>
                  <a:srgbClr val="000000"/>
                </a:solidFill>
                <a:latin typeface="Garamond"/>
                <a:cs typeface="Garamond"/>
              </a:rPr>
              <a:t>than is generally </a:t>
            </a:r>
            <a:r>
              <a:rPr lang="en-US" sz="2000" u="sng" dirty="0" smtClean="0">
                <a:solidFill>
                  <a:srgbClr val="000000"/>
                </a:solidFill>
                <a:latin typeface="Garamond"/>
                <a:cs typeface="Garamond"/>
              </a:rPr>
              <a:t>required in K–12 </a:t>
            </a:r>
            <a:r>
              <a:rPr lang="en-US" sz="2000" dirty="0" smtClean="0">
                <a:solidFill>
                  <a:srgbClr val="000000"/>
                </a:solidFill>
                <a:latin typeface="Garamond"/>
                <a:cs typeface="Garamond"/>
              </a:rPr>
              <a:t>schools and </a:t>
            </a:r>
            <a:r>
              <a:rPr lang="en-US" sz="2000" b="1" dirty="0" smtClean="0">
                <a:solidFill>
                  <a:srgbClr val="000000"/>
                </a:solidFill>
                <a:latin typeface="Garamond"/>
                <a:cs typeface="Garamond"/>
              </a:rPr>
              <a:t>comparatively little scaffolding</a:t>
            </a:r>
            <a:r>
              <a:rPr lang="en-US" sz="2000" dirty="0" smtClean="0">
                <a:solidFill>
                  <a:srgbClr val="000000"/>
                </a:solidFill>
                <a:latin typeface="Garamond"/>
                <a:cs typeface="Garamond"/>
              </a:rPr>
              <a:t>.</a:t>
            </a:r>
          </a:p>
          <a:p>
            <a:pPr marL="285750" indent="-285750" eaLnBrk="1" hangingPunct="1">
              <a:spcBef>
                <a:spcPct val="0"/>
              </a:spcBef>
              <a:buFont typeface="Arial" charset="0"/>
              <a:buChar char="•"/>
            </a:pPr>
            <a:endParaRPr lang="en-US" sz="2000" dirty="0" smtClean="0">
              <a:solidFill>
                <a:srgbClr val="000000"/>
              </a:solidFill>
              <a:latin typeface="Garamond"/>
              <a:cs typeface="Garamond"/>
            </a:endParaRPr>
          </a:p>
          <a:p>
            <a:pPr marL="285750" indent="-285750" eaLnBrk="1" hangingPunct="1">
              <a:spcBef>
                <a:spcPct val="0"/>
              </a:spcBef>
              <a:buFont typeface="Arial" charset="0"/>
              <a:buChar char="•"/>
            </a:pPr>
            <a:r>
              <a:rPr lang="en-US" sz="2000" dirty="0" smtClean="0">
                <a:solidFill>
                  <a:srgbClr val="000000"/>
                </a:solidFill>
                <a:latin typeface="Garamond"/>
                <a:cs typeface="Garamond"/>
              </a:rPr>
              <a:t>The 2009 reading framework of the National Assessment of Educational Progress (NAEP)</a:t>
            </a:r>
            <a:r>
              <a:rPr lang="en-US" sz="2000" u="sng" dirty="0" smtClean="0">
                <a:solidFill>
                  <a:srgbClr val="000000"/>
                </a:solidFill>
                <a:latin typeface="Garamond"/>
                <a:cs typeface="Garamond"/>
              </a:rPr>
              <a:t> requires a high and increasing proportion of informational text on its assessment </a:t>
            </a:r>
            <a:r>
              <a:rPr lang="en-US" sz="2000" dirty="0" smtClean="0">
                <a:solidFill>
                  <a:srgbClr val="000000"/>
                </a:solidFill>
                <a:latin typeface="Garamond"/>
                <a:cs typeface="Garamond"/>
              </a:rPr>
              <a:t>as students advance through the grades.</a:t>
            </a:r>
          </a:p>
          <a:p>
            <a:pPr marL="285750" indent="-285750">
              <a:buFont typeface="Arial" charset="0"/>
              <a:buChar char="•"/>
            </a:pPr>
            <a:endParaRPr lang="en-US" sz="2000" dirty="0" smtClean="0">
              <a:solidFill>
                <a:srgbClr val="262626"/>
              </a:solidFill>
            </a:endParaRPr>
          </a:p>
        </p:txBody>
      </p:sp>
      <p:sp>
        <p:nvSpPr>
          <p:cNvPr id="22323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9F501124-4FC9-4CD3-9883-82958E2BCCC3}" type="slidenum">
              <a:rPr lang="en-US" smtClean="0">
                <a:solidFill>
                  <a:schemeClr val="bg1"/>
                </a:solidFill>
              </a:rPr>
              <a:pPr eaLnBrk="1" hangingPunct="1"/>
              <a:t>21</a:t>
            </a:fld>
            <a:endParaRPr lang="en-US" smtClean="0">
              <a:solidFill>
                <a:schemeClr val="bg1"/>
              </a:solidFill>
            </a:endParaRPr>
          </a:p>
        </p:txBody>
      </p:sp>
    </p:spTree>
    <p:extLst>
      <p:ext uri="{BB962C8B-B14F-4D97-AF65-F5344CB8AC3E}">
        <p14:creationId xmlns:p14="http://schemas.microsoft.com/office/powerpoint/2010/main" val="25616829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solidFill>
                  <a:srgbClr val="17375E"/>
                </a:solidFill>
                <a:latin typeface="Garamond"/>
                <a:cs typeface="Garamond"/>
              </a:rPr>
              <a:t>Power of the Shifts</a:t>
            </a:r>
          </a:p>
        </p:txBody>
      </p:sp>
      <p:sp>
        <p:nvSpPr>
          <p:cNvPr id="3" name="Content Placeholder 2"/>
          <p:cNvSpPr>
            <a:spLocks noGrp="1"/>
          </p:cNvSpPr>
          <p:nvPr>
            <p:ph idx="1"/>
          </p:nvPr>
        </p:nvSpPr>
        <p:spPr>
          <a:xfrm>
            <a:off x="457200" y="1295400"/>
            <a:ext cx="8229600" cy="5181600"/>
          </a:xfrm>
        </p:spPr>
        <p:txBody>
          <a:bodyPr rtlCol="0">
            <a:normAutofit lnSpcReduction="10000"/>
          </a:bodyPr>
          <a:lstStyle/>
          <a:p>
            <a:pPr marL="342900" indent="-342900" eaLnBrk="1" fontAlgn="auto" hangingPunct="1">
              <a:spcAft>
                <a:spcPts val="0"/>
              </a:spcAft>
              <a:buFont typeface="Arial" pitchFamily="34" charset="0"/>
              <a:buChar char="•"/>
              <a:defRPr/>
            </a:pPr>
            <a:r>
              <a:rPr lang="en-US" b="1" dirty="0" smtClean="0">
                <a:latin typeface="Garamond"/>
                <a:cs typeface="Garamond"/>
              </a:rPr>
              <a:t>Know</a:t>
            </a:r>
            <a:r>
              <a:rPr lang="en-US" dirty="0" smtClean="0">
                <a:latin typeface="Garamond"/>
                <a:cs typeface="Garamond"/>
              </a:rPr>
              <a:t> them – both the </a:t>
            </a:r>
            <a:r>
              <a:rPr lang="en-US" i="1" dirty="0" smtClean="0">
                <a:latin typeface="Garamond"/>
                <a:cs typeface="Garamond"/>
              </a:rPr>
              <a:t>what </a:t>
            </a:r>
            <a:r>
              <a:rPr lang="en-US" dirty="0" smtClean="0">
                <a:latin typeface="Garamond"/>
                <a:cs typeface="Garamond"/>
              </a:rPr>
              <a:t> and the </a:t>
            </a:r>
            <a:r>
              <a:rPr lang="en-US" i="1" dirty="0" smtClean="0">
                <a:latin typeface="Garamond"/>
                <a:cs typeface="Garamond"/>
              </a:rPr>
              <a:t>why</a:t>
            </a:r>
            <a:br>
              <a:rPr lang="en-US" i="1" dirty="0" smtClean="0">
                <a:latin typeface="Garamond"/>
                <a:cs typeface="Garamond"/>
              </a:rPr>
            </a:br>
            <a:endParaRPr lang="en-US" i="1" dirty="0" smtClean="0">
              <a:latin typeface="Garamond"/>
              <a:cs typeface="Garamond"/>
            </a:endParaRPr>
          </a:p>
          <a:p>
            <a:pPr marL="342900" indent="-342900" eaLnBrk="1" fontAlgn="auto" hangingPunct="1">
              <a:spcAft>
                <a:spcPts val="0"/>
              </a:spcAft>
              <a:buFont typeface="Arial" pitchFamily="34" charset="0"/>
              <a:buChar char="•"/>
              <a:defRPr/>
            </a:pPr>
            <a:r>
              <a:rPr lang="en-US" b="1" dirty="0" smtClean="0">
                <a:latin typeface="Garamond"/>
                <a:cs typeface="Garamond"/>
              </a:rPr>
              <a:t>Internalize</a:t>
            </a:r>
            <a:r>
              <a:rPr lang="en-US" dirty="0" smtClean="0">
                <a:latin typeface="Garamond"/>
                <a:cs typeface="Garamond"/>
              </a:rPr>
              <a:t> them</a:t>
            </a:r>
            <a:br>
              <a:rPr lang="en-US" dirty="0" smtClean="0">
                <a:latin typeface="Garamond"/>
                <a:cs typeface="Garamond"/>
              </a:rPr>
            </a:br>
            <a:endParaRPr lang="en-US" dirty="0" smtClean="0">
              <a:latin typeface="Garamond"/>
              <a:cs typeface="Garamond"/>
            </a:endParaRPr>
          </a:p>
          <a:p>
            <a:pPr marL="342900" indent="-342900" eaLnBrk="1" fontAlgn="auto" hangingPunct="1">
              <a:spcAft>
                <a:spcPts val="0"/>
              </a:spcAft>
              <a:buFont typeface="Arial" pitchFamily="34" charset="0"/>
              <a:buChar char="•"/>
              <a:defRPr/>
            </a:pPr>
            <a:r>
              <a:rPr lang="en-US" b="1" dirty="0" smtClean="0">
                <a:latin typeface="Garamond"/>
                <a:cs typeface="Garamond"/>
              </a:rPr>
              <a:t>Apply</a:t>
            </a:r>
            <a:r>
              <a:rPr lang="en-US" dirty="0" smtClean="0">
                <a:latin typeface="Garamond"/>
                <a:cs typeface="Garamond"/>
              </a:rPr>
              <a:t> them</a:t>
            </a:r>
            <a:r>
              <a:rPr lang="en-US" dirty="0">
                <a:latin typeface="Garamond"/>
                <a:cs typeface="Garamond"/>
              </a:rPr>
              <a:t> </a:t>
            </a:r>
            <a:r>
              <a:rPr lang="en-US" dirty="0" smtClean="0">
                <a:latin typeface="Garamond"/>
                <a:cs typeface="Garamond"/>
              </a:rPr>
              <a:t>to your decisions about	</a:t>
            </a:r>
          </a:p>
          <a:p>
            <a:pPr marL="1085850" lvl="1" indent="-342900" eaLnBrk="1" fontAlgn="auto" hangingPunct="1">
              <a:spcAft>
                <a:spcPts val="0"/>
              </a:spcAft>
              <a:buFont typeface="Wingdings" pitchFamily="2" charset="2"/>
              <a:buChar char="ü"/>
              <a:defRPr/>
            </a:pPr>
            <a:r>
              <a:rPr lang="en-US" dirty="0" smtClean="0">
                <a:latin typeface="Garamond"/>
                <a:cs typeface="Garamond"/>
              </a:rPr>
              <a:t>Time</a:t>
            </a:r>
          </a:p>
          <a:p>
            <a:pPr marL="1085850" lvl="1" indent="-342900" eaLnBrk="1" fontAlgn="auto" hangingPunct="1">
              <a:spcAft>
                <a:spcPts val="0"/>
              </a:spcAft>
              <a:buFont typeface="Wingdings" pitchFamily="2" charset="2"/>
              <a:buChar char="ü"/>
              <a:defRPr/>
            </a:pPr>
            <a:r>
              <a:rPr lang="en-US" dirty="0" smtClean="0">
                <a:latin typeface="Garamond"/>
                <a:cs typeface="Garamond"/>
              </a:rPr>
              <a:t>Energy</a:t>
            </a:r>
          </a:p>
          <a:p>
            <a:pPr marL="1085850" lvl="1" indent="-342900" eaLnBrk="1" fontAlgn="auto" hangingPunct="1">
              <a:spcAft>
                <a:spcPts val="0"/>
              </a:spcAft>
              <a:buFont typeface="Wingdings" pitchFamily="2" charset="2"/>
              <a:buChar char="ü"/>
              <a:defRPr/>
            </a:pPr>
            <a:r>
              <a:rPr lang="en-US" dirty="0" smtClean="0">
                <a:latin typeface="Garamond"/>
                <a:cs typeface="Garamond"/>
              </a:rPr>
              <a:t>Resources</a:t>
            </a:r>
          </a:p>
          <a:p>
            <a:pPr marL="1085850" lvl="1" indent="-342900" eaLnBrk="1" fontAlgn="auto" hangingPunct="1">
              <a:spcAft>
                <a:spcPts val="0"/>
              </a:spcAft>
              <a:buFont typeface="Wingdings" pitchFamily="2" charset="2"/>
              <a:buChar char="ü"/>
              <a:defRPr/>
            </a:pPr>
            <a:r>
              <a:rPr lang="en-US" dirty="0" smtClean="0">
                <a:latin typeface="Garamond"/>
                <a:cs typeface="Garamond"/>
              </a:rPr>
              <a:t>Assessments</a:t>
            </a:r>
          </a:p>
          <a:p>
            <a:pPr marL="1085850" lvl="1" indent="-342900" eaLnBrk="1" fontAlgn="auto" hangingPunct="1">
              <a:spcAft>
                <a:spcPts val="0"/>
              </a:spcAft>
              <a:buFont typeface="Wingdings" pitchFamily="2" charset="2"/>
              <a:buChar char="ü"/>
              <a:defRPr/>
            </a:pPr>
            <a:r>
              <a:rPr lang="en-US" dirty="0" smtClean="0">
                <a:latin typeface="Garamond"/>
                <a:cs typeface="Garamond"/>
              </a:rPr>
              <a:t>Conversations with parents, students, colleagues</a:t>
            </a:r>
            <a:br>
              <a:rPr lang="en-US" dirty="0" smtClean="0">
                <a:latin typeface="Garamond"/>
                <a:cs typeface="Garamond"/>
              </a:rPr>
            </a:br>
            <a:endParaRPr lang="en-US" dirty="0" smtClean="0">
              <a:latin typeface="Garamond"/>
              <a:cs typeface="Garamond"/>
            </a:endParaRPr>
          </a:p>
          <a:p>
            <a:pPr marL="342900" indent="-342900" eaLnBrk="1" fontAlgn="auto" hangingPunct="1">
              <a:spcAft>
                <a:spcPts val="0"/>
              </a:spcAft>
              <a:buFont typeface="Arial" pitchFamily="34" charset="0"/>
              <a:buChar char="•"/>
              <a:defRPr/>
            </a:pPr>
            <a:r>
              <a:rPr lang="en-US" dirty="0" smtClean="0">
                <a:latin typeface="Garamond"/>
                <a:cs typeface="Garamond"/>
              </a:rPr>
              <a:t>Continue to </a:t>
            </a:r>
            <a:r>
              <a:rPr lang="en-US" b="1" dirty="0" smtClean="0">
                <a:latin typeface="Garamond"/>
                <a:cs typeface="Garamond"/>
              </a:rPr>
              <a:t>engage</a:t>
            </a:r>
            <a:r>
              <a:rPr lang="en-US" dirty="0" smtClean="0">
                <a:latin typeface="Garamond"/>
                <a:cs typeface="Garamond"/>
              </a:rPr>
              <a:t> with them:</a:t>
            </a:r>
          </a:p>
          <a:p>
            <a:pPr marL="1085850" lvl="1" indent="-342900" eaLnBrk="1" fontAlgn="auto" hangingPunct="1">
              <a:spcAft>
                <a:spcPts val="0"/>
              </a:spcAft>
              <a:buFont typeface="Wingdings" pitchFamily="2" charset="2"/>
              <a:buChar char="ü"/>
              <a:defRPr/>
            </a:pPr>
            <a:r>
              <a:rPr lang="en-US" dirty="0" smtClean="0">
                <a:latin typeface="Garamond"/>
                <a:cs typeface="Garamond"/>
                <a:hlinkClick r:id="rId3"/>
              </a:rPr>
              <a:t>www.achievethecore.org</a:t>
            </a:r>
            <a:endParaRPr lang="en-US" dirty="0" smtClean="0">
              <a:latin typeface="Garamond"/>
              <a:cs typeface="Garamond"/>
            </a:endParaRPr>
          </a:p>
          <a:p>
            <a:pPr marL="1085850" lvl="1" indent="-342900" eaLnBrk="1" fontAlgn="auto" hangingPunct="1">
              <a:spcAft>
                <a:spcPts val="0"/>
              </a:spcAft>
              <a:buFont typeface="Wingdings" pitchFamily="2" charset="2"/>
              <a:buChar char="ü"/>
              <a:defRPr/>
            </a:pPr>
            <a:r>
              <a:rPr lang="en-US" dirty="0" smtClean="0">
                <a:latin typeface="Garamond"/>
                <a:cs typeface="Garamond"/>
              </a:rPr>
              <a:t>Follow @</a:t>
            </a:r>
            <a:r>
              <a:rPr lang="en-US" dirty="0" err="1" smtClean="0">
                <a:latin typeface="Garamond"/>
                <a:cs typeface="Garamond"/>
              </a:rPr>
              <a:t>achievethecore</a:t>
            </a:r>
            <a:r>
              <a:rPr lang="en-US" dirty="0" smtClean="0">
                <a:latin typeface="Garamond"/>
                <a:cs typeface="Garamond"/>
              </a:rPr>
              <a:t> on Twitter</a:t>
            </a:r>
          </a:p>
        </p:txBody>
      </p:sp>
      <p:sp>
        <p:nvSpPr>
          <p:cNvPr id="32772" name="Slide Number Placeholder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1D0FDB-94BE-4561-92BB-0E37F85BB8CE}" type="slidenum">
              <a:rPr lang="en-US" smtClean="0">
                <a:solidFill>
                  <a:schemeClr val="bg1"/>
                </a:solidFill>
              </a:rPr>
              <a:pPr fontAlgn="base">
                <a:spcBef>
                  <a:spcPct val="0"/>
                </a:spcBef>
                <a:spcAft>
                  <a:spcPct val="0"/>
                </a:spcAft>
                <a:defRPr/>
              </a:pPr>
              <a:t>22</a:t>
            </a:fld>
            <a:endParaRPr lang="en-US" smtClean="0">
              <a:solidFill>
                <a:schemeClr val="bg1"/>
              </a:solidFill>
            </a:endParaRPr>
          </a:p>
        </p:txBody>
      </p:sp>
    </p:spTree>
    <p:extLst>
      <p:ext uri="{BB962C8B-B14F-4D97-AF65-F5344CB8AC3E}">
        <p14:creationId xmlns:p14="http://schemas.microsoft.com/office/powerpoint/2010/main" val="1787565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txBox="1">
            <a:spLocks noGrp="1"/>
          </p:cNvSpPr>
          <p:nvPr>
            <p:ph type="title"/>
          </p:nvPr>
        </p:nvSpPr>
        <p:spPr>
          <a:xfrm>
            <a:off x="722313" y="2438400"/>
            <a:ext cx="7864475" cy="1754286"/>
          </a:xfrm>
        </p:spPr>
        <p:txBody>
          <a:bodyPr tIns="45700" bIns="45700" rtlCol="0">
            <a:spAutoFit/>
          </a:bodyPr>
          <a:lstStyle/>
          <a:p>
            <a:pPr eaLnBrk="1" fontAlgn="auto" hangingPunct="1">
              <a:spcBef>
                <a:spcPts val="0"/>
              </a:spcBef>
              <a:spcAft>
                <a:spcPts val="0"/>
              </a:spcAft>
              <a:buClr>
                <a:schemeClr val="dk1"/>
              </a:buClr>
              <a:buSzPct val="25000"/>
              <a:defRPr/>
            </a:pPr>
            <a:r>
              <a:rPr lang="x-none" sz="3600" cap="none" dirty="0">
                <a:solidFill>
                  <a:schemeClr val="accent1">
                    <a:lumMod val="50000"/>
                  </a:schemeClr>
                </a:solidFill>
                <a:latin typeface="Garamond"/>
                <a:ea typeface="Arial"/>
                <a:cs typeface="Garamond"/>
                <a:sym typeface="Arial"/>
              </a:rPr>
              <a:t>Shift </a:t>
            </a:r>
            <a:r>
              <a:rPr lang="x-none" sz="3600" cap="none" dirty="0" smtClean="0">
                <a:solidFill>
                  <a:schemeClr val="accent1">
                    <a:lumMod val="50000"/>
                  </a:schemeClr>
                </a:solidFill>
                <a:latin typeface="Garamond"/>
                <a:ea typeface="Arial"/>
                <a:cs typeface="Garamond"/>
                <a:sym typeface="Arial"/>
              </a:rPr>
              <a:t>#</a:t>
            </a:r>
            <a:r>
              <a:rPr lang="en-US" sz="3600" cap="none" dirty="0">
                <a:solidFill>
                  <a:schemeClr val="accent1">
                    <a:lumMod val="50000"/>
                  </a:schemeClr>
                </a:solidFill>
                <a:latin typeface="Garamond"/>
                <a:ea typeface="Arial"/>
                <a:cs typeface="Garamond"/>
                <a:sym typeface="Arial"/>
              </a:rPr>
              <a:t>2</a:t>
            </a:r>
            <a:r>
              <a:rPr lang="x-none" sz="3600" cap="none" dirty="0" smtClean="0">
                <a:solidFill>
                  <a:schemeClr val="accent1">
                    <a:lumMod val="50000"/>
                  </a:schemeClr>
                </a:solidFill>
                <a:latin typeface="Garamond"/>
                <a:ea typeface="Arial"/>
                <a:cs typeface="Garamond"/>
                <a:sym typeface="Arial"/>
              </a:rPr>
              <a:t>:</a:t>
            </a:r>
            <a:r>
              <a:rPr lang="en-US" sz="3600" cap="none" dirty="0" smtClean="0">
                <a:solidFill>
                  <a:schemeClr val="accent1">
                    <a:lumMod val="50000"/>
                  </a:schemeClr>
                </a:solidFill>
                <a:latin typeface="Garamond"/>
                <a:ea typeface="Arial"/>
                <a:cs typeface="Garamond"/>
                <a:sym typeface="Arial"/>
              </a:rPr>
              <a:t> </a:t>
            </a:r>
            <a:r>
              <a:rPr lang="x-none" sz="3600" cap="none" dirty="0" smtClean="0">
                <a:solidFill>
                  <a:schemeClr val="accent1">
                    <a:lumMod val="50000"/>
                  </a:schemeClr>
                </a:solidFill>
                <a:latin typeface="Garamond"/>
                <a:ea typeface="Arial"/>
                <a:cs typeface="Garamond"/>
                <a:sym typeface="Arial"/>
              </a:rPr>
              <a:t>Reading</a:t>
            </a:r>
            <a:r>
              <a:rPr lang="x-none" sz="3600" cap="none" dirty="0">
                <a:solidFill>
                  <a:schemeClr val="accent1">
                    <a:lumMod val="50000"/>
                  </a:schemeClr>
                </a:solidFill>
                <a:latin typeface="Garamond"/>
                <a:ea typeface="Arial"/>
                <a:cs typeface="Garamond"/>
                <a:sym typeface="Arial"/>
              </a:rPr>
              <a:t>, </a:t>
            </a:r>
            <a:r>
              <a:rPr lang="en-US" sz="3600" cap="none" dirty="0" smtClean="0">
                <a:solidFill>
                  <a:schemeClr val="accent1">
                    <a:lumMod val="50000"/>
                  </a:schemeClr>
                </a:solidFill>
                <a:latin typeface="Garamond"/>
                <a:ea typeface="Arial"/>
                <a:cs typeface="Garamond"/>
                <a:sym typeface="Arial"/>
              </a:rPr>
              <a:t>W</a:t>
            </a:r>
            <a:r>
              <a:rPr lang="x-none" sz="3600" cap="none" dirty="0" smtClean="0">
                <a:solidFill>
                  <a:schemeClr val="accent1">
                    <a:lumMod val="50000"/>
                  </a:schemeClr>
                </a:solidFill>
                <a:latin typeface="Garamond"/>
                <a:ea typeface="Arial"/>
                <a:cs typeface="Garamond"/>
                <a:sym typeface="Arial"/>
              </a:rPr>
              <a:t>riting </a:t>
            </a:r>
            <a:r>
              <a:rPr lang="x-none" sz="3600" cap="none" dirty="0">
                <a:solidFill>
                  <a:schemeClr val="accent1">
                    <a:lumMod val="50000"/>
                  </a:schemeClr>
                </a:solidFill>
                <a:latin typeface="Garamond"/>
                <a:ea typeface="Arial"/>
                <a:cs typeface="Garamond"/>
                <a:sym typeface="Arial"/>
              </a:rPr>
              <a:t>and </a:t>
            </a:r>
            <a:r>
              <a:rPr lang="en-US" sz="3600" cap="none" dirty="0" smtClean="0">
                <a:solidFill>
                  <a:schemeClr val="accent1">
                    <a:lumMod val="50000"/>
                  </a:schemeClr>
                </a:solidFill>
                <a:latin typeface="Garamond"/>
                <a:ea typeface="Arial"/>
                <a:cs typeface="Garamond"/>
                <a:sym typeface="Arial"/>
              </a:rPr>
              <a:t>S</a:t>
            </a:r>
            <a:r>
              <a:rPr lang="x-none" sz="3600" cap="none" dirty="0" smtClean="0">
                <a:solidFill>
                  <a:schemeClr val="accent1">
                    <a:lumMod val="50000"/>
                  </a:schemeClr>
                </a:solidFill>
                <a:latin typeface="Garamond"/>
                <a:ea typeface="Arial"/>
                <a:cs typeface="Garamond"/>
                <a:sym typeface="Arial"/>
              </a:rPr>
              <a:t>peaking </a:t>
            </a:r>
            <a:r>
              <a:rPr lang="en-US" sz="3600" cap="none" dirty="0" smtClean="0">
                <a:solidFill>
                  <a:schemeClr val="accent1">
                    <a:lumMod val="50000"/>
                  </a:schemeClr>
                </a:solidFill>
                <a:latin typeface="Garamond"/>
                <a:ea typeface="Arial"/>
                <a:cs typeface="Garamond"/>
                <a:sym typeface="Arial"/>
              </a:rPr>
              <a:t>G</a:t>
            </a:r>
            <a:r>
              <a:rPr lang="x-none" sz="3600" cap="none" dirty="0" smtClean="0">
                <a:solidFill>
                  <a:schemeClr val="accent1">
                    <a:lumMod val="50000"/>
                  </a:schemeClr>
                </a:solidFill>
                <a:latin typeface="Garamond"/>
                <a:ea typeface="Arial"/>
                <a:cs typeface="Garamond"/>
                <a:sym typeface="Arial"/>
              </a:rPr>
              <a:t>rounded </a:t>
            </a:r>
            <a:r>
              <a:rPr lang="x-none" sz="3600" cap="none" dirty="0">
                <a:solidFill>
                  <a:schemeClr val="accent1">
                    <a:lumMod val="50000"/>
                  </a:schemeClr>
                </a:solidFill>
                <a:latin typeface="Garamond"/>
                <a:ea typeface="Arial"/>
                <a:cs typeface="Garamond"/>
                <a:sym typeface="Arial"/>
              </a:rPr>
              <a:t>in </a:t>
            </a:r>
            <a:r>
              <a:rPr lang="en-US" sz="3600" cap="none" dirty="0" smtClean="0">
                <a:solidFill>
                  <a:schemeClr val="accent1">
                    <a:lumMod val="50000"/>
                  </a:schemeClr>
                </a:solidFill>
                <a:latin typeface="Garamond"/>
                <a:ea typeface="Arial"/>
                <a:cs typeface="Garamond"/>
                <a:sym typeface="Arial"/>
              </a:rPr>
              <a:t>E</a:t>
            </a:r>
            <a:r>
              <a:rPr lang="x-none" sz="3600" cap="none" dirty="0" smtClean="0">
                <a:solidFill>
                  <a:schemeClr val="accent1">
                    <a:lumMod val="50000"/>
                  </a:schemeClr>
                </a:solidFill>
                <a:latin typeface="Garamond"/>
                <a:ea typeface="Arial"/>
                <a:cs typeface="Garamond"/>
                <a:sym typeface="Arial"/>
              </a:rPr>
              <a:t>vidence </a:t>
            </a:r>
            <a:r>
              <a:rPr lang="en-US" sz="3600" cap="none" dirty="0" smtClean="0">
                <a:solidFill>
                  <a:schemeClr val="accent1">
                    <a:lumMod val="50000"/>
                  </a:schemeClr>
                </a:solidFill>
                <a:latin typeface="Garamond"/>
                <a:ea typeface="Arial"/>
                <a:cs typeface="Garamond"/>
                <a:sym typeface="Arial"/>
              </a:rPr>
              <a:t>F</a:t>
            </a:r>
            <a:r>
              <a:rPr lang="x-none" sz="3600" cap="none" dirty="0" smtClean="0">
                <a:solidFill>
                  <a:schemeClr val="accent1">
                    <a:lumMod val="50000"/>
                  </a:schemeClr>
                </a:solidFill>
                <a:latin typeface="Garamond"/>
                <a:ea typeface="Arial"/>
                <a:cs typeface="Garamond"/>
                <a:sym typeface="Arial"/>
              </a:rPr>
              <a:t>rom </a:t>
            </a:r>
            <a:r>
              <a:rPr lang="en-US" sz="3600" cap="none" dirty="0" smtClean="0">
                <a:solidFill>
                  <a:schemeClr val="accent1">
                    <a:lumMod val="50000"/>
                  </a:schemeClr>
                </a:solidFill>
                <a:latin typeface="Garamond"/>
                <a:ea typeface="Arial"/>
                <a:cs typeface="Garamond"/>
                <a:sym typeface="Arial"/>
              </a:rPr>
              <a:t>T</a:t>
            </a:r>
            <a:r>
              <a:rPr lang="x-none" sz="3600" cap="none" dirty="0" smtClean="0">
                <a:solidFill>
                  <a:schemeClr val="accent1">
                    <a:lumMod val="50000"/>
                  </a:schemeClr>
                </a:solidFill>
                <a:latin typeface="Garamond"/>
                <a:ea typeface="Arial"/>
                <a:cs typeface="Garamond"/>
                <a:sym typeface="Arial"/>
              </a:rPr>
              <a:t>ext</a:t>
            </a:r>
            <a:r>
              <a:rPr lang="x-none" sz="3600" cap="none" dirty="0">
                <a:solidFill>
                  <a:schemeClr val="accent1">
                    <a:lumMod val="50000"/>
                  </a:schemeClr>
                </a:solidFill>
                <a:latin typeface="Garamond"/>
                <a:ea typeface="Arial"/>
                <a:cs typeface="Garamond"/>
                <a:sym typeface="Arial"/>
              </a:rPr>
              <a:t>, </a:t>
            </a:r>
            <a:r>
              <a:rPr lang="en-US" sz="3600" cap="none" dirty="0" smtClean="0">
                <a:solidFill>
                  <a:schemeClr val="accent1">
                    <a:lumMod val="50000"/>
                  </a:schemeClr>
                </a:solidFill>
                <a:latin typeface="Garamond"/>
                <a:ea typeface="Arial"/>
                <a:cs typeface="Garamond"/>
                <a:sym typeface="Arial"/>
              </a:rPr>
              <a:t>B</a:t>
            </a:r>
            <a:r>
              <a:rPr lang="x-none" sz="3600" cap="none" dirty="0" smtClean="0">
                <a:solidFill>
                  <a:schemeClr val="accent1">
                    <a:lumMod val="50000"/>
                  </a:schemeClr>
                </a:solidFill>
                <a:latin typeface="Garamond"/>
                <a:ea typeface="Arial"/>
                <a:cs typeface="Garamond"/>
                <a:sym typeface="Arial"/>
              </a:rPr>
              <a:t>oth </a:t>
            </a:r>
            <a:r>
              <a:rPr lang="en-US" sz="3600" cap="none" dirty="0" smtClean="0">
                <a:solidFill>
                  <a:schemeClr val="accent1">
                    <a:lumMod val="50000"/>
                  </a:schemeClr>
                </a:solidFill>
                <a:latin typeface="Garamond"/>
                <a:ea typeface="Arial"/>
                <a:cs typeface="Garamond"/>
                <a:sym typeface="Arial"/>
              </a:rPr>
              <a:t>L</a:t>
            </a:r>
            <a:r>
              <a:rPr lang="x-none" sz="3600" cap="none" dirty="0" smtClean="0">
                <a:solidFill>
                  <a:schemeClr val="accent1">
                    <a:lumMod val="50000"/>
                  </a:schemeClr>
                </a:solidFill>
                <a:latin typeface="Garamond"/>
                <a:ea typeface="Arial"/>
                <a:cs typeface="Garamond"/>
                <a:sym typeface="Arial"/>
              </a:rPr>
              <a:t>iterary </a:t>
            </a:r>
            <a:r>
              <a:rPr lang="x-none" sz="3600" cap="none" dirty="0">
                <a:solidFill>
                  <a:schemeClr val="accent1">
                    <a:lumMod val="50000"/>
                  </a:schemeClr>
                </a:solidFill>
                <a:latin typeface="Garamond"/>
                <a:ea typeface="Arial"/>
                <a:cs typeface="Garamond"/>
                <a:sym typeface="Arial"/>
              </a:rPr>
              <a:t>and </a:t>
            </a:r>
            <a:r>
              <a:rPr lang="en-US" sz="3600" cap="none" dirty="0" smtClean="0">
                <a:solidFill>
                  <a:schemeClr val="accent1">
                    <a:lumMod val="50000"/>
                  </a:schemeClr>
                </a:solidFill>
                <a:latin typeface="Garamond"/>
                <a:ea typeface="Arial"/>
                <a:cs typeface="Garamond"/>
                <a:sym typeface="Arial"/>
              </a:rPr>
              <a:t>I</a:t>
            </a:r>
            <a:r>
              <a:rPr lang="x-none" sz="3600" cap="none" dirty="0" smtClean="0">
                <a:solidFill>
                  <a:schemeClr val="accent1">
                    <a:lumMod val="50000"/>
                  </a:schemeClr>
                </a:solidFill>
                <a:latin typeface="Garamond"/>
                <a:ea typeface="Arial"/>
                <a:cs typeface="Garamond"/>
                <a:sym typeface="Arial"/>
              </a:rPr>
              <a:t>nformational</a:t>
            </a:r>
            <a:endParaRPr lang="x-none" sz="3600" cap="none" dirty="0">
              <a:solidFill>
                <a:schemeClr val="accent1">
                  <a:lumMod val="50000"/>
                </a:schemeClr>
              </a:solidFill>
              <a:latin typeface="Garamond"/>
              <a:ea typeface="Arial"/>
              <a:cs typeface="Garamond"/>
              <a:sym typeface="Arial"/>
            </a:endParaRPr>
          </a:p>
        </p:txBody>
      </p:sp>
      <p:sp>
        <p:nvSpPr>
          <p:cNvPr id="224259" name="Slide Number Placeholder 5"/>
          <p:cNvSpPr txBox="1">
            <a:spLocks/>
          </p:cNvSpPr>
          <p:nvPr/>
        </p:nvSpPr>
        <p:spPr bwMode="auto">
          <a:xfrm>
            <a:off x="6929438" y="6542088"/>
            <a:ext cx="2133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6EC4C2B3-8D46-4FAF-B031-490A8D019C62}" type="slidenum">
              <a:rPr lang="en-US" sz="1400">
                <a:solidFill>
                  <a:srgbClr val="FFFFFF"/>
                </a:solidFill>
                <a:latin typeface="Arial" charset="0"/>
                <a:sym typeface="Arial" charset="0"/>
              </a:rPr>
              <a:pPr algn="r" eaLnBrk="1" hangingPunct="1"/>
              <a:t>23</a:t>
            </a:fld>
            <a:endParaRPr lang="en-US" sz="1400">
              <a:solidFill>
                <a:srgbClr val="FFFFFF"/>
              </a:solidFill>
              <a:latin typeface="Arial" charset="0"/>
              <a:sym typeface="Arial" charset="0"/>
            </a:endParaRPr>
          </a:p>
        </p:txBody>
      </p:sp>
    </p:spTree>
    <p:extLst>
      <p:ext uri="{BB962C8B-B14F-4D97-AF65-F5344CB8AC3E}">
        <p14:creationId xmlns:p14="http://schemas.microsoft.com/office/powerpoint/2010/main" val="18429629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hape 187"/>
          <p:cNvSpPr>
            <a:spLocks noGrp="1"/>
          </p:cNvSpPr>
          <p:nvPr>
            <p:ph type="title"/>
          </p:nvPr>
        </p:nvSpPr>
        <p:spPr>
          <a:xfrm>
            <a:off x="411163" y="119063"/>
            <a:ext cx="8137525" cy="1015622"/>
          </a:xfrm>
        </p:spPr>
        <p:txBody>
          <a:bodyPr lIns="91425" tIns="45700" rIns="91425" bIns="45700">
            <a:spAutoFit/>
          </a:bodyPr>
          <a:lstStyle/>
          <a:p>
            <a:pPr eaLnBrk="1" hangingPunct="1">
              <a:buClr>
                <a:srgbClr val="000000"/>
              </a:buClr>
              <a:buSzPct val="25000"/>
            </a:pPr>
            <a:r>
              <a:rPr lang="en-US" sz="3000" dirty="0" smtClean="0">
                <a:solidFill>
                  <a:srgbClr val="17375E"/>
                </a:solidFill>
                <a:latin typeface="Garamond"/>
                <a:cs typeface="Garamond"/>
                <a:sym typeface="Arial" charset="0"/>
              </a:rPr>
              <a:t>Reading, Writing and Speaking Grounded in Evidence from Text: Why?</a:t>
            </a:r>
          </a:p>
        </p:txBody>
      </p:sp>
      <p:sp>
        <p:nvSpPr>
          <p:cNvPr id="224259" name="Shape 188"/>
          <p:cNvSpPr>
            <a:spLocks noGrp="1"/>
          </p:cNvSpPr>
          <p:nvPr>
            <p:ph idx="1"/>
          </p:nvPr>
        </p:nvSpPr>
        <p:spPr>
          <a:xfrm>
            <a:off x="517525" y="1190625"/>
            <a:ext cx="8139113" cy="2496643"/>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Most college and workplace writing requires evidence.</a:t>
            </a:r>
          </a:p>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Ability to cite evidence differentiates strong from weak student performance on NAEP.</a:t>
            </a:r>
          </a:p>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Being able to locate and deploy evidence are hallmarks of  strong readers and writers.</a:t>
            </a:r>
            <a:endParaRPr lang="en-US" dirty="0" smtClean="0">
              <a:solidFill>
                <a:srgbClr val="000000"/>
              </a:solidFill>
              <a:latin typeface="Garamond"/>
              <a:cs typeface="Garamond"/>
              <a:sym typeface="Arial" charset="0"/>
            </a:endParaRPr>
          </a:p>
        </p:txBody>
      </p:sp>
      <p:sp>
        <p:nvSpPr>
          <p:cNvPr id="225284" name="Slide Number Placeholder 5"/>
          <p:cNvSpPr>
            <a:spLocks noGrp="1"/>
          </p:cNvSpPr>
          <p:nvPr>
            <p:ph type="sldNum" sz="quarter" idx="10"/>
          </p:nvPr>
        </p:nvSpPr>
        <p:spPr>
          <a:xfrm>
            <a:off x="6929438" y="6542088"/>
            <a:ext cx="2133600" cy="320675"/>
          </a:xfr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B9F0E4D-773C-40E5-99DA-1A365D681433}" type="slidenum">
              <a:rPr lang="en-US" smtClean="0">
                <a:solidFill>
                  <a:srgbClr val="FFFFFF"/>
                </a:solidFill>
                <a:latin typeface="Arial" charset="0"/>
                <a:sym typeface="Arial" charset="0"/>
              </a:rPr>
              <a:pPr eaLnBrk="1" hangingPunct="1"/>
              <a:t>24</a:t>
            </a:fld>
            <a:endParaRPr lang="en-US" smtClean="0">
              <a:solidFill>
                <a:srgbClr val="FFFFFF"/>
              </a:solidFill>
              <a:latin typeface="Arial" charset="0"/>
              <a:sym typeface="Arial" charset="0"/>
            </a:endParaRPr>
          </a:p>
        </p:txBody>
      </p:sp>
    </p:spTree>
    <p:extLst>
      <p:ext uri="{BB962C8B-B14F-4D97-AF65-F5344CB8AC3E}">
        <p14:creationId xmlns:p14="http://schemas.microsoft.com/office/powerpoint/2010/main" val="244233315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a:cs typeface="Garamond"/>
              </a:rPr>
              <a:t>Group activity</a:t>
            </a:r>
            <a:endParaRPr lang="en-US" dirty="0">
              <a:latin typeface="Garamond"/>
              <a:cs typeface="Garamond"/>
            </a:endParaRPr>
          </a:p>
        </p:txBody>
      </p:sp>
      <p:sp>
        <p:nvSpPr>
          <p:cNvPr id="3" name="Content Placeholder 2"/>
          <p:cNvSpPr>
            <a:spLocks noGrp="1"/>
          </p:cNvSpPr>
          <p:nvPr>
            <p:ph idx="1"/>
          </p:nvPr>
        </p:nvSpPr>
        <p:spPr/>
        <p:txBody>
          <a:bodyPr/>
          <a:lstStyle/>
          <a:p>
            <a:pPr marL="342900" indent="-342900" eaLnBrk="1" hangingPunct="1">
              <a:spcBef>
                <a:spcPct val="0"/>
              </a:spcBef>
              <a:buFont typeface="Arial"/>
              <a:buChar char="•"/>
              <a:defRPr/>
            </a:pPr>
            <a:r>
              <a:rPr lang="en-US" dirty="0" smtClean="0">
                <a:solidFill>
                  <a:schemeClr val="tx1"/>
                </a:solidFill>
                <a:latin typeface="Garamond"/>
                <a:cs typeface="Garamond"/>
                <a:sym typeface="Arial" charset="0"/>
              </a:rPr>
              <a:t>Go </a:t>
            </a:r>
            <a:r>
              <a:rPr lang="en-US" dirty="0">
                <a:solidFill>
                  <a:schemeClr val="tx1"/>
                </a:solidFill>
                <a:latin typeface="Garamond"/>
                <a:cs typeface="Garamond"/>
                <a:sym typeface="Arial" charset="0"/>
              </a:rPr>
              <a:t>to the </a:t>
            </a:r>
            <a:r>
              <a:rPr lang="en-US" dirty="0" err="1">
                <a:solidFill>
                  <a:schemeClr val="tx1"/>
                </a:solidFill>
                <a:latin typeface="Garamond"/>
                <a:cs typeface="Garamond"/>
                <a:sym typeface="Arial" charset="0"/>
              </a:rPr>
              <a:t>www.corestandards.org</a:t>
            </a:r>
            <a:endParaRPr lang="en-US" dirty="0">
              <a:solidFill>
                <a:schemeClr val="tx1"/>
              </a:solidFill>
              <a:latin typeface="Garamond"/>
              <a:cs typeface="Garamond"/>
              <a:sym typeface="Arial" charset="0"/>
            </a:endParaRPr>
          </a:p>
          <a:p>
            <a:pPr marL="342900" indent="-342900" eaLnBrk="1" hangingPunct="1">
              <a:spcBef>
                <a:spcPct val="0"/>
              </a:spcBef>
              <a:buFont typeface="Arial"/>
              <a:buChar char="•"/>
              <a:defRPr/>
            </a:pPr>
            <a:r>
              <a:rPr lang="en-US" dirty="0">
                <a:solidFill>
                  <a:schemeClr val="tx1"/>
                </a:solidFill>
                <a:latin typeface="Garamond"/>
                <a:cs typeface="Garamond"/>
                <a:sym typeface="Arial" charset="0"/>
              </a:rPr>
              <a:t>Click “The Standards”</a:t>
            </a:r>
          </a:p>
          <a:p>
            <a:pPr marL="342900" indent="-342900" eaLnBrk="1" hangingPunct="1">
              <a:spcBef>
                <a:spcPct val="0"/>
              </a:spcBef>
              <a:buFont typeface="Arial"/>
              <a:buChar char="•"/>
              <a:defRPr/>
            </a:pPr>
            <a:r>
              <a:rPr lang="en-US" dirty="0">
                <a:solidFill>
                  <a:schemeClr val="tx1"/>
                </a:solidFill>
                <a:latin typeface="Garamond"/>
                <a:cs typeface="Garamond"/>
                <a:sym typeface="Arial" charset="0"/>
              </a:rPr>
              <a:t>Click “ELA standards”</a:t>
            </a:r>
          </a:p>
          <a:p>
            <a:pPr marL="342900" indent="-342900" eaLnBrk="1" hangingPunct="1">
              <a:spcBef>
                <a:spcPct val="0"/>
              </a:spcBef>
              <a:buFont typeface="Arial"/>
              <a:buChar char="•"/>
              <a:defRPr/>
            </a:pPr>
            <a:r>
              <a:rPr lang="en-US" dirty="0">
                <a:solidFill>
                  <a:schemeClr val="tx1"/>
                </a:solidFill>
                <a:latin typeface="Garamond"/>
                <a:cs typeface="Garamond"/>
                <a:sym typeface="Arial" charset="0"/>
              </a:rPr>
              <a:t>Look </a:t>
            </a:r>
            <a:r>
              <a:rPr lang="en-US" dirty="0" smtClean="0">
                <a:solidFill>
                  <a:schemeClr val="tx1"/>
                </a:solidFill>
                <a:latin typeface="Garamond"/>
                <a:cs typeface="Garamond"/>
                <a:sym typeface="Arial" charset="0"/>
              </a:rPr>
              <a:t>for </a:t>
            </a:r>
            <a:r>
              <a:rPr lang="en-US" dirty="0">
                <a:solidFill>
                  <a:schemeClr val="tx1"/>
                </a:solidFill>
                <a:latin typeface="Garamond"/>
                <a:cs typeface="Garamond"/>
                <a:sym typeface="Arial" charset="0"/>
              </a:rPr>
              <a:t>6-12 and choose Science and Technical </a:t>
            </a:r>
            <a:r>
              <a:rPr lang="en-US" dirty="0" smtClean="0">
                <a:solidFill>
                  <a:schemeClr val="tx1"/>
                </a:solidFill>
                <a:latin typeface="Garamond"/>
                <a:cs typeface="Garamond"/>
                <a:sym typeface="Arial" charset="0"/>
              </a:rPr>
              <a:t>Subjects</a:t>
            </a:r>
          </a:p>
          <a:p>
            <a:pPr marL="342900" indent="-342900" eaLnBrk="1" hangingPunct="1">
              <a:spcBef>
                <a:spcPct val="0"/>
              </a:spcBef>
              <a:buFont typeface="Arial"/>
              <a:buChar char="•"/>
              <a:defRPr/>
            </a:pPr>
            <a:r>
              <a:rPr lang="en-US" dirty="0" smtClean="0">
                <a:solidFill>
                  <a:schemeClr val="tx1"/>
                </a:solidFill>
                <a:latin typeface="Garamond"/>
                <a:cs typeface="Garamond"/>
                <a:sym typeface="Arial" charset="0"/>
              </a:rPr>
              <a:t>click </a:t>
            </a:r>
            <a:r>
              <a:rPr lang="en-US" dirty="0">
                <a:solidFill>
                  <a:schemeClr val="tx1"/>
                </a:solidFill>
                <a:latin typeface="Garamond"/>
                <a:cs typeface="Garamond"/>
                <a:sym typeface="Arial" charset="0"/>
              </a:rPr>
              <a:t>Grade 6-8</a:t>
            </a:r>
          </a:p>
          <a:p>
            <a:pPr eaLnBrk="1" hangingPunct="1">
              <a:spcBef>
                <a:spcPct val="0"/>
              </a:spcBef>
              <a:defRPr/>
            </a:pPr>
            <a:endParaRPr lang="en-US" dirty="0" smtClean="0">
              <a:solidFill>
                <a:schemeClr val="tx1"/>
              </a:solidFill>
              <a:latin typeface="Garamond"/>
              <a:cs typeface="Garamond"/>
              <a:sym typeface="Arial" charset="0"/>
            </a:endParaRPr>
          </a:p>
          <a:p>
            <a:pPr eaLnBrk="1" hangingPunct="1">
              <a:spcBef>
                <a:spcPct val="0"/>
              </a:spcBef>
              <a:defRPr/>
            </a:pPr>
            <a:r>
              <a:rPr lang="en-US" dirty="0">
                <a:solidFill>
                  <a:schemeClr val="tx1"/>
                </a:solidFill>
                <a:latin typeface="Garamond"/>
                <a:cs typeface="Garamond"/>
                <a:sym typeface="Arial" charset="0"/>
              </a:rPr>
              <a:t>W</a:t>
            </a:r>
            <a:r>
              <a:rPr lang="en-US" dirty="0" smtClean="0">
                <a:solidFill>
                  <a:schemeClr val="tx1"/>
                </a:solidFill>
                <a:latin typeface="Garamond"/>
                <a:cs typeface="Garamond"/>
                <a:sym typeface="Arial" charset="0"/>
              </a:rPr>
              <a:t>ork </a:t>
            </a:r>
            <a:r>
              <a:rPr lang="en-US" dirty="0">
                <a:solidFill>
                  <a:schemeClr val="tx1"/>
                </a:solidFill>
                <a:latin typeface="Garamond"/>
                <a:cs typeface="Garamond"/>
                <a:sym typeface="Arial" charset="0"/>
              </a:rPr>
              <a:t>with your group to find the standards that explicitly or implicitly require students to utilize evidence from the text</a:t>
            </a:r>
          </a:p>
          <a:p>
            <a:endParaRPr lang="en-US" dirty="0"/>
          </a:p>
        </p:txBody>
      </p:sp>
      <p:sp>
        <p:nvSpPr>
          <p:cNvPr id="4" name="Slide Number Placeholder 3"/>
          <p:cNvSpPr>
            <a:spLocks noGrp="1"/>
          </p:cNvSpPr>
          <p:nvPr>
            <p:ph type="sldNum" sz="quarter" idx="10"/>
          </p:nvPr>
        </p:nvSpPr>
        <p:spPr/>
        <p:txBody>
          <a:bodyPr/>
          <a:lstStyle/>
          <a:p>
            <a:pPr>
              <a:defRPr/>
            </a:pPr>
            <a:fld id="{2C20E3A2-6BA4-4939-94B2-420200E79317}" type="slidenum">
              <a:rPr lang="en-US" smtClean="0"/>
              <a:pPr>
                <a:defRPr/>
              </a:pPr>
              <a:t>25</a:t>
            </a:fld>
            <a:endParaRPr lang="en-US" dirty="0"/>
          </a:p>
        </p:txBody>
      </p:sp>
    </p:spTree>
    <p:extLst>
      <p:ext uri="{BB962C8B-B14F-4D97-AF65-F5344CB8AC3E}">
        <p14:creationId xmlns:p14="http://schemas.microsoft.com/office/powerpoint/2010/main" val="392753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Slide Number Placeholder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DCA80E-07F6-4442-B13E-856AE995D1CE}" type="slidenum">
              <a:rPr lang="en-US" smtClean="0">
                <a:solidFill>
                  <a:schemeClr val="bg1"/>
                </a:solidFill>
              </a:rPr>
              <a:pPr fontAlgn="base">
                <a:spcBef>
                  <a:spcPct val="0"/>
                </a:spcBef>
                <a:spcAft>
                  <a:spcPct val="0"/>
                </a:spcAft>
                <a:defRPr/>
              </a:pPr>
              <a:t>26</a:t>
            </a:fld>
            <a:endParaRPr lang="en-US" dirty="0" smtClean="0">
              <a:solidFill>
                <a:schemeClr val="bg1"/>
              </a:solidFill>
            </a:endParaRPr>
          </a:p>
        </p:txBody>
      </p:sp>
      <p:sp>
        <p:nvSpPr>
          <p:cNvPr id="6" name="Content Placeholder 5"/>
          <p:cNvSpPr>
            <a:spLocks noGrp="1"/>
          </p:cNvSpPr>
          <p:nvPr>
            <p:ph sz="half" idx="4294967295"/>
          </p:nvPr>
        </p:nvSpPr>
        <p:spPr>
          <a:xfrm>
            <a:off x="5715000" y="1463675"/>
            <a:ext cx="3429000" cy="4525963"/>
          </a:xfrm>
          <a:prstGeom prst="rect">
            <a:avLst/>
          </a:prstGeom>
        </p:spPr>
        <p:txBody>
          <a:bodyPr rtlCol="0">
            <a:normAutofit fontScale="92500" lnSpcReduction="10000"/>
          </a:bodyPr>
          <a:lstStyle/>
          <a:p>
            <a:pPr marL="0" indent="0" eaLnBrk="1" fontAlgn="auto" hangingPunct="1">
              <a:spcAft>
                <a:spcPts val="0"/>
              </a:spcAft>
              <a:buFont typeface="Arial" pitchFamily="34" charset="0"/>
              <a:buNone/>
              <a:defRPr/>
            </a:pPr>
            <a:r>
              <a:rPr lang="en-US" i="1" dirty="0" smtClean="0">
                <a:solidFill>
                  <a:schemeClr val="tx1">
                    <a:lumMod val="85000"/>
                    <a:lumOff val="15000"/>
                  </a:schemeClr>
                </a:solidFill>
                <a:latin typeface="Garamond"/>
                <a:cs typeface="Garamond"/>
              </a:rPr>
              <a:t>James Watson used time away from his laboratory and a set of models similar to preschool toys to help him solve the puzzle of DNA.  In an essay discuss how play and relaxation help promote clear thinking and problem solving.</a:t>
            </a:r>
            <a:endParaRPr lang="en-US" i="1" dirty="0">
              <a:solidFill>
                <a:schemeClr val="tx1">
                  <a:lumMod val="85000"/>
                  <a:lumOff val="15000"/>
                </a:schemeClr>
              </a:solidFill>
              <a:latin typeface="Garamond"/>
              <a:cs typeface="Garamond"/>
            </a:endParaRPr>
          </a:p>
        </p:txBody>
      </p:sp>
      <p:sp>
        <p:nvSpPr>
          <p:cNvPr id="29699" name="Title 4"/>
          <p:cNvSpPr>
            <a:spLocks noGrp="1"/>
          </p:cNvSpPr>
          <p:nvPr>
            <p:ph type="title" idx="4294967295"/>
          </p:nvPr>
        </p:nvSpPr>
        <p:spPr>
          <a:xfrm>
            <a:off x="6172200" y="304800"/>
            <a:ext cx="2971800" cy="868363"/>
          </a:xfrm>
          <a:prstGeom prst="rect">
            <a:avLst/>
          </a:prstGeom>
        </p:spPr>
        <p:txBody>
          <a:bodyPr/>
          <a:lstStyle/>
          <a:p>
            <a:pPr eaLnBrk="1" hangingPunct="1"/>
            <a:r>
              <a:rPr lang="en-US" dirty="0" smtClean="0">
                <a:latin typeface="Garamond"/>
                <a:cs typeface="Garamond"/>
              </a:rPr>
              <a:t>Example?</a:t>
            </a:r>
          </a:p>
        </p:txBody>
      </p:sp>
      <p:pic>
        <p:nvPicPr>
          <p:cNvPr id="29700" name="Picture 2"/>
          <p:cNvPicPr>
            <a:picLocks noChangeAspect="1" noChangeArrowheads="1"/>
          </p:cNvPicPr>
          <p:nvPr/>
        </p:nvPicPr>
        <p:blipFill>
          <a:blip r:embed="rId3"/>
          <a:srcRect/>
          <a:stretch>
            <a:fillRect/>
          </a:stretch>
        </p:blipFill>
        <p:spPr bwMode="auto">
          <a:xfrm>
            <a:off x="457200" y="533400"/>
            <a:ext cx="4381500" cy="5668963"/>
          </a:xfrm>
          <a:prstGeom prst="rect">
            <a:avLst/>
          </a:prstGeom>
          <a:noFill/>
          <a:ln w="9525">
            <a:noFill/>
            <a:miter lim="800000"/>
            <a:headEnd/>
            <a:tailEnd/>
          </a:ln>
        </p:spPr>
      </p:pic>
    </p:spTree>
    <p:extLst>
      <p:ext uri="{BB962C8B-B14F-4D97-AF65-F5344CB8AC3E}">
        <p14:creationId xmlns:p14="http://schemas.microsoft.com/office/powerpoint/2010/main" val="15010344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Garamond"/>
                <a:cs typeface="Garamond"/>
                <a:sym typeface="Arial" charset="0"/>
              </a:rPr>
              <a:t>Sample Assessment Question</a:t>
            </a:r>
            <a:br>
              <a:rPr lang="en-US" dirty="0">
                <a:latin typeface="Garamond"/>
                <a:cs typeface="Garamond"/>
                <a:sym typeface="Arial" charset="0"/>
              </a:rPr>
            </a:br>
            <a:r>
              <a:rPr lang="en-US" dirty="0" smtClean="0">
                <a:latin typeface="Garamond"/>
                <a:cs typeface="Garamond"/>
                <a:sym typeface="Arial" charset="0"/>
              </a:rPr>
              <a:t> for Informational </a:t>
            </a:r>
            <a:r>
              <a:rPr lang="en-US" dirty="0">
                <a:latin typeface="Garamond"/>
                <a:cs typeface="Garamond"/>
                <a:sym typeface="Arial" charset="0"/>
              </a:rPr>
              <a:t>Text :</a:t>
            </a:r>
            <a:endParaRPr lang="en-US" dirty="0">
              <a:latin typeface="Garamond"/>
              <a:cs typeface="Garamond"/>
            </a:endParaRPr>
          </a:p>
        </p:txBody>
      </p:sp>
      <p:sp>
        <p:nvSpPr>
          <p:cNvPr id="6" name="Text Placeholder 5"/>
          <p:cNvSpPr>
            <a:spLocks noGrp="1"/>
          </p:cNvSpPr>
          <p:nvPr>
            <p:ph type="body" idx="1"/>
          </p:nvPr>
        </p:nvSpPr>
        <p:spPr/>
        <p:txBody>
          <a:bodyPr/>
          <a:lstStyle/>
          <a:p>
            <a:r>
              <a:rPr lang="en-US" i="1" dirty="0">
                <a:solidFill>
                  <a:srgbClr val="17375E"/>
                </a:solidFill>
                <a:latin typeface="Garamond"/>
                <a:cs typeface="Garamond"/>
                <a:sym typeface="Arial" charset="0"/>
              </a:rPr>
              <a:t>Pre-Common Core State Standards</a:t>
            </a:r>
            <a:endParaRPr lang="en-US" dirty="0">
              <a:latin typeface="Garamond"/>
              <a:cs typeface="Garamond"/>
            </a:endParaRPr>
          </a:p>
        </p:txBody>
      </p:sp>
      <p:sp>
        <p:nvSpPr>
          <p:cNvPr id="7" name="Content Placeholder 6"/>
          <p:cNvSpPr>
            <a:spLocks noGrp="1"/>
          </p:cNvSpPr>
          <p:nvPr>
            <p:ph sz="half" idx="2"/>
          </p:nvPr>
        </p:nvSpPr>
        <p:spPr/>
        <p:txBody>
          <a:bodyPr/>
          <a:lstStyle/>
          <a:p>
            <a:pPr eaLnBrk="1" hangingPunct="1">
              <a:lnSpc>
                <a:spcPct val="114000"/>
              </a:lnSpc>
              <a:spcBef>
                <a:spcPts val="1800"/>
              </a:spcBef>
              <a:buClr>
                <a:srgbClr val="000000"/>
              </a:buClr>
              <a:buSzPct val="25000"/>
            </a:pPr>
            <a:r>
              <a:rPr lang="en-US" sz="1800" dirty="0">
                <a:solidFill>
                  <a:srgbClr val="000000"/>
                </a:solidFill>
                <a:latin typeface="Garamond"/>
                <a:cs typeface="Garamond"/>
                <a:sym typeface="Arial" charset="0"/>
              </a:rPr>
              <a:t>High school students read an excerpt of James D. Watson</a:t>
            </a:r>
            <a:r>
              <a:rPr lang="en-US" altLang="en-US" sz="1800" dirty="0">
                <a:solidFill>
                  <a:srgbClr val="000000"/>
                </a:solidFill>
                <a:latin typeface="Garamond"/>
                <a:cs typeface="Garamond"/>
                <a:sym typeface="Arial" charset="0"/>
              </a:rPr>
              <a:t>’</a:t>
            </a:r>
            <a:r>
              <a:rPr lang="en-US" sz="1800" dirty="0">
                <a:solidFill>
                  <a:srgbClr val="000000"/>
                </a:solidFill>
                <a:latin typeface="Garamond"/>
                <a:cs typeface="Garamond"/>
                <a:sym typeface="Arial" charset="0"/>
              </a:rPr>
              <a:t>s </a:t>
            </a:r>
            <a:r>
              <a:rPr lang="en-US" sz="1800" i="1" dirty="0">
                <a:solidFill>
                  <a:srgbClr val="000000"/>
                </a:solidFill>
                <a:latin typeface="Garamond"/>
                <a:cs typeface="Garamond"/>
                <a:sym typeface="Arial" charset="0"/>
              </a:rPr>
              <a:t>The Double Helix</a:t>
            </a:r>
            <a:r>
              <a:rPr lang="en-US" sz="1800" dirty="0">
                <a:solidFill>
                  <a:srgbClr val="000000"/>
                </a:solidFill>
                <a:latin typeface="Garamond"/>
                <a:cs typeface="Garamond"/>
                <a:sym typeface="Arial" charset="0"/>
              </a:rPr>
              <a:t> and respond to the following:</a:t>
            </a:r>
          </a:p>
          <a:p>
            <a:pPr eaLnBrk="1" hangingPunct="1">
              <a:lnSpc>
                <a:spcPct val="114000"/>
              </a:lnSpc>
              <a:spcBef>
                <a:spcPts val="1800"/>
              </a:spcBef>
              <a:buClr>
                <a:srgbClr val="000000"/>
              </a:buClr>
              <a:buSzPct val="25000"/>
            </a:pPr>
            <a:r>
              <a:rPr lang="en-US" sz="1800" i="1" dirty="0">
                <a:solidFill>
                  <a:srgbClr val="000000"/>
                </a:solidFill>
                <a:latin typeface="Garamond"/>
                <a:cs typeface="Garamond"/>
                <a:sym typeface="Arial" charset="0"/>
              </a:rPr>
              <a:t>James Watson used time away from his laboratory and a set of models similar to preschool toys to help him solve the puzzle of DNA.  In an essay discuss how play and relaxation help promote clear thinking and problem solving</a:t>
            </a:r>
            <a:endParaRPr lang="en-US" sz="1800" dirty="0">
              <a:latin typeface="Garamond"/>
              <a:cs typeface="Garamond"/>
            </a:endParaRPr>
          </a:p>
        </p:txBody>
      </p:sp>
      <p:sp>
        <p:nvSpPr>
          <p:cNvPr id="8" name="Text Placeholder 7"/>
          <p:cNvSpPr>
            <a:spLocks noGrp="1"/>
          </p:cNvSpPr>
          <p:nvPr>
            <p:ph type="body" sz="quarter" idx="3"/>
          </p:nvPr>
        </p:nvSpPr>
        <p:spPr/>
        <p:txBody>
          <a:bodyPr/>
          <a:lstStyle/>
          <a:p>
            <a:r>
              <a:rPr lang="en-US" i="1" dirty="0">
                <a:solidFill>
                  <a:srgbClr val="17375E"/>
                </a:solidFill>
                <a:latin typeface="Garamond"/>
                <a:cs typeface="Garamond"/>
                <a:sym typeface="Arial" charset="0"/>
              </a:rPr>
              <a:t>Common Core State Standards</a:t>
            </a:r>
            <a:endParaRPr lang="en-US" dirty="0">
              <a:latin typeface="Garamond"/>
              <a:cs typeface="Garamond"/>
            </a:endParaRPr>
          </a:p>
        </p:txBody>
      </p:sp>
      <p:sp>
        <p:nvSpPr>
          <p:cNvPr id="9" name="Content Placeholder 8"/>
          <p:cNvSpPr>
            <a:spLocks noGrp="1"/>
          </p:cNvSpPr>
          <p:nvPr>
            <p:ph sz="quarter" idx="4"/>
          </p:nvPr>
        </p:nvSpPr>
        <p:spPr>
          <a:xfrm>
            <a:off x="4645025" y="2174874"/>
            <a:ext cx="4117975" cy="4149725"/>
          </a:xfrm>
        </p:spPr>
        <p:txBody>
          <a:bodyPr/>
          <a:lstStyle/>
          <a:p>
            <a:pPr eaLnBrk="1" hangingPunct="1">
              <a:lnSpc>
                <a:spcPct val="114000"/>
              </a:lnSpc>
              <a:spcBef>
                <a:spcPts val="1800"/>
              </a:spcBef>
              <a:buClr>
                <a:srgbClr val="000000"/>
              </a:buClr>
              <a:buSzPct val="25000"/>
            </a:pPr>
            <a:r>
              <a:rPr lang="en-US" sz="1700" dirty="0">
                <a:solidFill>
                  <a:srgbClr val="000000"/>
                </a:solidFill>
                <a:latin typeface="Garamond"/>
                <a:cs typeface="Garamond"/>
                <a:sym typeface="Arial" charset="0"/>
              </a:rPr>
              <a:t>High school students read an excerpt of James D. Watson</a:t>
            </a:r>
            <a:r>
              <a:rPr lang="en-US" altLang="en-US" sz="1700" dirty="0">
                <a:solidFill>
                  <a:srgbClr val="000000"/>
                </a:solidFill>
                <a:latin typeface="Garamond"/>
                <a:cs typeface="Garamond"/>
                <a:sym typeface="Arial" charset="0"/>
              </a:rPr>
              <a:t>’</a:t>
            </a:r>
            <a:r>
              <a:rPr lang="en-US" sz="1700" dirty="0">
                <a:solidFill>
                  <a:srgbClr val="000000"/>
                </a:solidFill>
                <a:latin typeface="Garamond"/>
                <a:cs typeface="Garamond"/>
                <a:sym typeface="Arial" charset="0"/>
              </a:rPr>
              <a:t>s </a:t>
            </a:r>
            <a:r>
              <a:rPr lang="en-US" sz="1700" i="1" dirty="0">
                <a:solidFill>
                  <a:srgbClr val="000000"/>
                </a:solidFill>
                <a:latin typeface="Garamond"/>
                <a:cs typeface="Garamond"/>
                <a:sym typeface="Arial" charset="0"/>
              </a:rPr>
              <a:t>The Double Helix</a:t>
            </a:r>
            <a:r>
              <a:rPr lang="en-US" sz="1700" dirty="0">
                <a:solidFill>
                  <a:srgbClr val="000000"/>
                </a:solidFill>
                <a:latin typeface="Garamond"/>
                <a:cs typeface="Garamond"/>
                <a:sym typeface="Arial" charset="0"/>
              </a:rPr>
              <a:t> and respond to the following:</a:t>
            </a:r>
          </a:p>
          <a:p>
            <a:pPr eaLnBrk="1" hangingPunct="1">
              <a:lnSpc>
                <a:spcPct val="114000"/>
              </a:lnSpc>
              <a:spcBef>
                <a:spcPts val="1800"/>
              </a:spcBef>
              <a:buClr>
                <a:srgbClr val="000000"/>
              </a:buClr>
              <a:buSzPct val="25000"/>
            </a:pPr>
            <a:r>
              <a:rPr lang="en-US" sz="1700" i="1" dirty="0">
                <a:solidFill>
                  <a:srgbClr val="000000"/>
                </a:solidFill>
                <a:latin typeface="Garamond"/>
                <a:cs typeface="Garamond"/>
                <a:sym typeface="Arial" charset="0"/>
              </a:rPr>
              <a:t>	By the end of this article, James Watson felt that "</a:t>
            </a:r>
            <a:r>
              <a:rPr lang="en-US" sz="1700" i="1" dirty="0" smtClean="0">
                <a:solidFill>
                  <a:srgbClr val="000000"/>
                </a:solidFill>
                <a:latin typeface="Garamond"/>
                <a:cs typeface="Garamond"/>
                <a:sym typeface="Arial" charset="0"/>
              </a:rPr>
              <a:t>the answer </a:t>
            </a:r>
            <a:r>
              <a:rPr lang="en-US" sz="1700" i="1" dirty="0">
                <a:solidFill>
                  <a:srgbClr val="000000"/>
                </a:solidFill>
                <a:latin typeface="Garamond"/>
                <a:cs typeface="Garamond"/>
                <a:sym typeface="Arial" charset="0"/>
              </a:rPr>
              <a:t>to everything was in our hands." </a:t>
            </a:r>
          </a:p>
          <a:p>
            <a:pPr eaLnBrk="1" hangingPunct="1">
              <a:lnSpc>
                <a:spcPct val="114000"/>
              </a:lnSpc>
              <a:spcBef>
                <a:spcPts val="1800"/>
              </a:spcBef>
              <a:buClr>
                <a:srgbClr val="000000"/>
              </a:buClr>
              <a:buSzPct val="25000"/>
            </a:pPr>
            <a:r>
              <a:rPr lang="en-US" sz="1700" i="1" dirty="0">
                <a:solidFill>
                  <a:srgbClr val="000000"/>
                </a:solidFill>
                <a:latin typeface="Garamond"/>
                <a:cs typeface="Garamond"/>
                <a:sym typeface="Arial" charset="0"/>
              </a:rPr>
              <a:t>	What was </a:t>
            </a:r>
            <a:r>
              <a:rPr lang="en-US" sz="1700" i="1" dirty="0" smtClean="0">
                <a:solidFill>
                  <a:srgbClr val="000000"/>
                </a:solidFill>
                <a:latin typeface="Garamond"/>
                <a:cs typeface="Garamond"/>
                <a:sym typeface="Arial" charset="0"/>
              </a:rPr>
              <a:t>the answer</a:t>
            </a:r>
            <a:r>
              <a:rPr lang="en-US" sz="1700" i="1" dirty="0">
                <a:solidFill>
                  <a:srgbClr val="000000"/>
                </a:solidFill>
                <a:latin typeface="Garamond"/>
                <a:cs typeface="Garamond"/>
                <a:sym typeface="Arial" charset="0"/>
              </a:rPr>
              <a:t>? What problem was Watson </a:t>
            </a:r>
            <a:r>
              <a:rPr lang="en-US" sz="1700" i="1" dirty="0" smtClean="0">
                <a:solidFill>
                  <a:srgbClr val="000000"/>
                </a:solidFill>
                <a:latin typeface="Garamond"/>
                <a:cs typeface="Garamond"/>
                <a:sym typeface="Arial" charset="0"/>
              </a:rPr>
              <a:t>trying </a:t>
            </a:r>
            <a:r>
              <a:rPr lang="en-US" sz="1700" i="1" dirty="0">
                <a:solidFill>
                  <a:srgbClr val="000000"/>
                </a:solidFill>
                <a:latin typeface="Garamond"/>
                <a:cs typeface="Garamond"/>
                <a:sym typeface="Arial" charset="0"/>
              </a:rPr>
              <a:t>to solve? What steps or process did he use to </a:t>
            </a:r>
            <a:r>
              <a:rPr lang="en-US" sz="1700" i="1" dirty="0" smtClean="0">
                <a:solidFill>
                  <a:srgbClr val="000000"/>
                </a:solidFill>
                <a:latin typeface="Garamond"/>
                <a:cs typeface="Garamond"/>
                <a:sym typeface="Arial" charset="0"/>
              </a:rPr>
              <a:t>discover </a:t>
            </a:r>
            <a:r>
              <a:rPr lang="en-US" sz="1700" i="1" dirty="0">
                <a:solidFill>
                  <a:srgbClr val="000000"/>
                </a:solidFill>
                <a:latin typeface="Garamond"/>
                <a:cs typeface="Garamond"/>
                <a:sym typeface="Arial" charset="0"/>
              </a:rPr>
              <a:t>the answer? What mistakes did he make along the way to his </a:t>
            </a:r>
            <a:r>
              <a:rPr lang="en-US" sz="1700" i="1" dirty="0" smtClean="0">
                <a:solidFill>
                  <a:srgbClr val="000000"/>
                </a:solidFill>
                <a:latin typeface="Garamond"/>
                <a:cs typeface="Garamond"/>
                <a:sym typeface="Arial" charset="0"/>
              </a:rPr>
              <a:t>discovery</a:t>
            </a:r>
            <a:r>
              <a:rPr lang="en-US" sz="1700" i="1" dirty="0">
                <a:solidFill>
                  <a:srgbClr val="000000"/>
                </a:solidFill>
                <a:latin typeface="Garamond"/>
                <a:cs typeface="Garamond"/>
                <a:sym typeface="Arial" charset="0"/>
              </a:rPr>
              <a:t>? What was his response to this mistake? </a:t>
            </a:r>
            <a:endParaRPr lang="en-US" sz="1700" dirty="0">
              <a:solidFill>
                <a:srgbClr val="000000"/>
              </a:solidFill>
              <a:latin typeface="Garamond"/>
              <a:cs typeface="Garamond"/>
              <a:sym typeface="Arial" charset="0"/>
            </a:endParaRPr>
          </a:p>
          <a:p>
            <a:pPr eaLnBrk="1" hangingPunct="1">
              <a:lnSpc>
                <a:spcPct val="114000"/>
              </a:lnSpc>
              <a:spcBef>
                <a:spcPts val="1800"/>
              </a:spcBef>
              <a:buClr>
                <a:srgbClr val="000000"/>
              </a:buClr>
              <a:buSzPct val="25000"/>
            </a:pPr>
            <a:endParaRPr lang="en-US" sz="1600" i="1" dirty="0">
              <a:solidFill>
                <a:srgbClr val="000000"/>
              </a:solidFill>
              <a:cs typeface="Arial" charset="0"/>
              <a:sym typeface="Arial" charset="0"/>
            </a:endParaRPr>
          </a:p>
          <a:p>
            <a:endParaRPr lang="en-US" sz="1800" dirty="0"/>
          </a:p>
        </p:txBody>
      </p:sp>
      <p:sp>
        <p:nvSpPr>
          <p:cNvPr id="4" name="Slide Number Placeholder 3"/>
          <p:cNvSpPr>
            <a:spLocks noGrp="1"/>
          </p:cNvSpPr>
          <p:nvPr>
            <p:ph type="sldNum" sz="quarter" idx="10"/>
          </p:nvPr>
        </p:nvSpPr>
        <p:spPr/>
        <p:txBody>
          <a:bodyPr/>
          <a:lstStyle/>
          <a:p>
            <a:pPr>
              <a:defRPr/>
            </a:pPr>
            <a:fld id="{2C20E3A2-6BA4-4939-94B2-420200E79317}" type="slidenum">
              <a:rPr lang="en-US" smtClean="0"/>
              <a:pPr>
                <a:defRPr/>
              </a:pPr>
              <a:t>27</a:t>
            </a:fld>
            <a:endParaRPr lang="en-US" dirty="0"/>
          </a:p>
        </p:txBody>
      </p:sp>
    </p:spTree>
    <p:extLst>
      <p:ext uri="{BB962C8B-B14F-4D97-AF65-F5344CB8AC3E}">
        <p14:creationId xmlns:p14="http://schemas.microsoft.com/office/powerpoint/2010/main" val="34610527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Slide Number Placeholder 5"/>
          <p:cNvSpPr>
            <a:spLocks noGrp="1"/>
          </p:cNvSpPr>
          <p:nvPr>
            <p:ph type="sldNum" sz="quarter" idx="10"/>
          </p:nvPr>
        </p:nvSpPr>
        <p:spPr>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CF6BC11-4783-43F0-A195-F31FD860B898}" type="slidenum">
              <a:rPr lang="en-US" smtClean="0">
                <a:solidFill>
                  <a:srgbClr val="FFFFFF"/>
                </a:solidFill>
                <a:latin typeface="Arial" charset="0"/>
                <a:sym typeface="Arial" charset="0"/>
              </a:rPr>
              <a:pPr eaLnBrk="1" hangingPunct="1"/>
              <a:t>28</a:t>
            </a:fld>
            <a:endParaRPr lang="en-US" smtClean="0">
              <a:solidFill>
                <a:srgbClr val="FFFFFF"/>
              </a:solidFill>
              <a:latin typeface="Arial" charset="0"/>
              <a:sym typeface="Arial" charset="0"/>
            </a:endParaRPr>
          </a:p>
        </p:txBody>
      </p:sp>
      <p:sp>
        <p:nvSpPr>
          <p:cNvPr id="228" name="Shape 228"/>
          <p:cNvSpPr txBox="1">
            <a:spLocks noGrp="1"/>
          </p:cNvSpPr>
          <p:nvPr>
            <p:ph type="title" idx="4294967295"/>
          </p:nvPr>
        </p:nvSpPr>
        <p:spPr>
          <a:xfrm>
            <a:off x="533400" y="1447800"/>
            <a:ext cx="8458200" cy="1200288"/>
          </a:xfrm>
          <a:prstGeom prst="rect">
            <a:avLst/>
          </a:prstGeom>
        </p:spPr>
        <p:txBody>
          <a:bodyPr wrap="square" tIns="45700" bIns="45700" rtlCol="0">
            <a:spAutoFit/>
          </a:bodyPr>
          <a:lstStyle/>
          <a:p>
            <a:pPr eaLnBrk="1" fontAlgn="auto" hangingPunct="1">
              <a:spcBef>
                <a:spcPts val="0"/>
              </a:spcBef>
              <a:spcAft>
                <a:spcPts val="0"/>
              </a:spcAft>
              <a:buClr>
                <a:schemeClr val="dk1"/>
              </a:buClr>
              <a:buSzPct val="25000"/>
              <a:defRPr/>
            </a:pPr>
            <a:r>
              <a:rPr lang="x-none" sz="3600" dirty="0">
                <a:solidFill>
                  <a:schemeClr val="accent1">
                    <a:lumMod val="50000"/>
                  </a:schemeClr>
                </a:solidFill>
                <a:latin typeface="Garamond"/>
                <a:ea typeface="Arial"/>
                <a:cs typeface="Garamond"/>
                <a:sym typeface="Arial"/>
              </a:rPr>
              <a:t>Shift </a:t>
            </a:r>
            <a:r>
              <a:rPr lang="en-US" sz="3600" dirty="0" smtClean="0">
                <a:solidFill>
                  <a:schemeClr val="accent1">
                    <a:lumMod val="50000"/>
                  </a:schemeClr>
                </a:solidFill>
                <a:latin typeface="Garamond"/>
                <a:ea typeface="Arial"/>
                <a:cs typeface="Garamond"/>
                <a:sym typeface="Arial"/>
              </a:rPr>
              <a:t>#3</a:t>
            </a:r>
            <a:r>
              <a:rPr lang="x-none" sz="3600" dirty="0" smtClean="0">
                <a:solidFill>
                  <a:schemeClr val="accent1">
                    <a:lumMod val="50000"/>
                  </a:schemeClr>
                </a:solidFill>
                <a:latin typeface="Garamond"/>
                <a:ea typeface="Arial"/>
                <a:cs typeface="Garamond"/>
                <a:sym typeface="Arial"/>
              </a:rPr>
              <a:t>:Regular </a:t>
            </a:r>
            <a:r>
              <a:rPr lang="en-US" sz="3600" dirty="0" smtClean="0">
                <a:solidFill>
                  <a:schemeClr val="accent1">
                    <a:lumMod val="50000"/>
                  </a:schemeClr>
                </a:solidFill>
                <a:latin typeface="Garamond"/>
                <a:ea typeface="Arial"/>
                <a:cs typeface="Garamond"/>
                <a:sym typeface="Arial"/>
              </a:rPr>
              <a:t>P</a:t>
            </a:r>
            <a:r>
              <a:rPr lang="x-none" sz="3600" dirty="0" smtClean="0">
                <a:solidFill>
                  <a:schemeClr val="accent1">
                    <a:lumMod val="50000"/>
                  </a:schemeClr>
                </a:solidFill>
                <a:latin typeface="Garamond"/>
                <a:ea typeface="Arial"/>
                <a:cs typeface="Garamond"/>
                <a:sym typeface="Arial"/>
              </a:rPr>
              <a:t>ractice </a:t>
            </a:r>
            <a:r>
              <a:rPr lang="x-none" sz="3600" dirty="0">
                <a:solidFill>
                  <a:schemeClr val="accent1">
                    <a:lumMod val="50000"/>
                  </a:schemeClr>
                </a:solidFill>
                <a:latin typeface="Garamond"/>
                <a:ea typeface="Arial"/>
                <a:cs typeface="Garamond"/>
                <a:sym typeface="Arial"/>
              </a:rPr>
              <a:t>with </a:t>
            </a:r>
            <a:r>
              <a:rPr lang="en-US" sz="3600" dirty="0" smtClean="0">
                <a:solidFill>
                  <a:schemeClr val="accent1">
                    <a:lumMod val="50000"/>
                  </a:schemeClr>
                </a:solidFill>
                <a:latin typeface="Garamond"/>
                <a:ea typeface="Arial"/>
                <a:cs typeface="Garamond"/>
                <a:sym typeface="Arial"/>
              </a:rPr>
              <a:t>C</a:t>
            </a:r>
            <a:r>
              <a:rPr lang="x-none" sz="3600" dirty="0" smtClean="0">
                <a:solidFill>
                  <a:schemeClr val="accent1">
                    <a:lumMod val="50000"/>
                  </a:schemeClr>
                </a:solidFill>
                <a:latin typeface="Garamond"/>
                <a:ea typeface="Arial"/>
                <a:cs typeface="Garamond"/>
                <a:sym typeface="Arial"/>
              </a:rPr>
              <a:t>omplex </a:t>
            </a:r>
            <a:r>
              <a:rPr lang="en-US" sz="3600" dirty="0" smtClean="0">
                <a:solidFill>
                  <a:schemeClr val="accent1">
                    <a:lumMod val="50000"/>
                  </a:schemeClr>
                </a:solidFill>
                <a:latin typeface="Garamond"/>
                <a:ea typeface="Arial"/>
                <a:cs typeface="Garamond"/>
                <a:sym typeface="Arial"/>
              </a:rPr>
              <a:t>T</a:t>
            </a:r>
            <a:r>
              <a:rPr lang="x-none" sz="3600" dirty="0" smtClean="0">
                <a:solidFill>
                  <a:schemeClr val="accent1">
                    <a:lumMod val="50000"/>
                  </a:schemeClr>
                </a:solidFill>
                <a:latin typeface="Garamond"/>
                <a:ea typeface="Arial"/>
                <a:cs typeface="Garamond"/>
                <a:sym typeface="Arial"/>
              </a:rPr>
              <a:t>ext </a:t>
            </a:r>
            <a:r>
              <a:rPr lang="x-none" sz="3600" dirty="0">
                <a:solidFill>
                  <a:schemeClr val="accent1">
                    <a:lumMod val="50000"/>
                  </a:schemeClr>
                </a:solidFill>
                <a:latin typeface="Garamond"/>
                <a:ea typeface="Arial"/>
                <a:cs typeface="Garamond"/>
                <a:sym typeface="Arial"/>
              </a:rPr>
              <a:t>and </a:t>
            </a:r>
            <a:r>
              <a:rPr lang="en-US" sz="3600" dirty="0" smtClean="0">
                <a:solidFill>
                  <a:schemeClr val="accent1">
                    <a:lumMod val="50000"/>
                  </a:schemeClr>
                </a:solidFill>
                <a:latin typeface="Garamond"/>
                <a:ea typeface="Arial"/>
                <a:cs typeface="Garamond"/>
                <a:sym typeface="Arial"/>
              </a:rPr>
              <a:t>It</a:t>
            </a:r>
            <a:r>
              <a:rPr lang="x-none" sz="3600" dirty="0" smtClean="0">
                <a:solidFill>
                  <a:schemeClr val="accent1">
                    <a:lumMod val="50000"/>
                  </a:schemeClr>
                </a:solidFill>
                <a:latin typeface="Garamond"/>
                <a:ea typeface="Arial"/>
                <a:cs typeface="Garamond"/>
                <a:sym typeface="Arial"/>
              </a:rPr>
              <a:t>s </a:t>
            </a:r>
            <a:r>
              <a:rPr lang="en-US" sz="3600" dirty="0" smtClean="0">
                <a:solidFill>
                  <a:schemeClr val="accent1">
                    <a:lumMod val="50000"/>
                  </a:schemeClr>
                </a:solidFill>
                <a:latin typeface="Garamond"/>
                <a:ea typeface="Arial"/>
                <a:cs typeface="Garamond"/>
                <a:sym typeface="Arial"/>
              </a:rPr>
              <a:t>A</a:t>
            </a:r>
            <a:r>
              <a:rPr lang="x-none" sz="3600" dirty="0" smtClean="0">
                <a:solidFill>
                  <a:schemeClr val="accent1">
                    <a:lumMod val="50000"/>
                  </a:schemeClr>
                </a:solidFill>
                <a:latin typeface="Garamond"/>
                <a:ea typeface="Arial"/>
                <a:cs typeface="Garamond"/>
                <a:sym typeface="Arial"/>
              </a:rPr>
              <a:t>cademic </a:t>
            </a:r>
            <a:r>
              <a:rPr lang="en-US" sz="3600" dirty="0" smtClean="0">
                <a:solidFill>
                  <a:schemeClr val="accent1">
                    <a:lumMod val="50000"/>
                  </a:schemeClr>
                </a:solidFill>
                <a:latin typeface="Garamond"/>
                <a:ea typeface="Arial"/>
                <a:cs typeface="Garamond"/>
                <a:sym typeface="Arial"/>
              </a:rPr>
              <a:t>L</a:t>
            </a:r>
            <a:r>
              <a:rPr lang="x-none" sz="3600" dirty="0" smtClean="0">
                <a:solidFill>
                  <a:schemeClr val="accent1">
                    <a:lumMod val="50000"/>
                  </a:schemeClr>
                </a:solidFill>
                <a:latin typeface="Garamond"/>
                <a:ea typeface="Arial"/>
                <a:cs typeface="Garamond"/>
                <a:sym typeface="Arial"/>
              </a:rPr>
              <a:t>anguage</a:t>
            </a:r>
            <a:endParaRPr lang="x-none" sz="3600" dirty="0">
              <a:solidFill>
                <a:schemeClr val="accent1">
                  <a:lumMod val="50000"/>
                </a:schemeClr>
              </a:solidFill>
              <a:latin typeface="Garamond"/>
              <a:ea typeface="Arial"/>
              <a:cs typeface="Garamond"/>
              <a:sym typeface="Arial"/>
            </a:endParaRPr>
          </a:p>
        </p:txBody>
      </p:sp>
    </p:spTree>
    <p:extLst>
      <p:ext uri="{BB962C8B-B14F-4D97-AF65-F5344CB8AC3E}">
        <p14:creationId xmlns:p14="http://schemas.microsoft.com/office/powerpoint/2010/main" val="104461273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hape 234"/>
          <p:cNvSpPr>
            <a:spLocks noGrp="1"/>
          </p:cNvSpPr>
          <p:nvPr>
            <p:ph type="title"/>
          </p:nvPr>
        </p:nvSpPr>
        <p:spPr>
          <a:xfrm>
            <a:off x="473075" y="119063"/>
            <a:ext cx="8137525" cy="1015622"/>
          </a:xfrm>
        </p:spPr>
        <p:txBody>
          <a:bodyPr lIns="91425" tIns="45700" rIns="91425" bIns="45700">
            <a:spAutoFit/>
          </a:bodyPr>
          <a:lstStyle/>
          <a:p>
            <a:pPr eaLnBrk="1" hangingPunct="1">
              <a:buClr>
                <a:srgbClr val="000000"/>
              </a:buClr>
              <a:buSzPct val="25000"/>
            </a:pPr>
            <a:r>
              <a:rPr lang="en-US" sz="3000" dirty="0" smtClean="0">
                <a:solidFill>
                  <a:srgbClr val="17375E"/>
                </a:solidFill>
                <a:latin typeface="Garamond"/>
                <a:cs typeface="Garamond"/>
                <a:sym typeface="Arial" charset="0"/>
              </a:rPr>
              <a:t>Regular Practice With Complex text and Its Academic Language: Why?</a:t>
            </a:r>
          </a:p>
        </p:txBody>
      </p:sp>
      <p:sp>
        <p:nvSpPr>
          <p:cNvPr id="40963" name="Shape 235"/>
          <p:cNvSpPr>
            <a:spLocks noGrp="1"/>
          </p:cNvSpPr>
          <p:nvPr>
            <p:ph idx="1"/>
          </p:nvPr>
        </p:nvSpPr>
        <p:spPr>
          <a:xfrm>
            <a:off x="503238" y="1143000"/>
            <a:ext cx="8137525" cy="4497388"/>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Gap between complexity of college and high school texts is huge.</a:t>
            </a:r>
          </a:p>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What students can read, in terms of complexity, is greatest predictor of success in college ( 2006 ACT study).</a:t>
            </a:r>
          </a:p>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Too many students  are reading at too low a level.</a:t>
            </a:r>
          </a:p>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Standards include a staircase of increasing text complexity from elementary through high school.</a:t>
            </a:r>
          </a:p>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Garamond"/>
                <a:cs typeface="Garamond"/>
                <a:sym typeface="Arial" charset="0"/>
              </a:rPr>
              <a:t>Standards also focus on building general academic </a:t>
            </a:r>
            <a:br>
              <a:rPr lang="en-US" dirty="0" smtClean="0">
                <a:solidFill>
                  <a:schemeClr val="tx1"/>
                </a:solidFill>
                <a:latin typeface="Garamond"/>
                <a:cs typeface="Garamond"/>
                <a:sym typeface="Arial" charset="0"/>
              </a:rPr>
            </a:br>
            <a:r>
              <a:rPr lang="en-US" dirty="0" smtClean="0">
                <a:solidFill>
                  <a:schemeClr val="tx1"/>
                </a:solidFill>
                <a:latin typeface="Garamond"/>
                <a:cs typeface="Garamond"/>
                <a:sym typeface="Arial" charset="0"/>
              </a:rPr>
              <a:t>vocabulary so critical to comprehension.</a:t>
            </a:r>
          </a:p>
        </p:txBody>
      </p:sp>
      <p:sp>
        <p:nvSpPr>
          <p:cNvPr id="231428" name="Slide Number Placeholder 5"/>
          <p:cNvSpPr>
            <a:spLocks noGrp="1"/>
          </p:cNvSpPr>
          <p:nvPr>
            <p:ph type="sldNum" sz="quarter" idx="10"/>
          </p:nvPr>
        </p:nvSpPr>
        <p:spPr>
          <a:xfrm>
            <a:off x="6929438" y="6542088"/>
            <a:ext cx="2133600" cy="320675"/>
          </a:xfr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1A6277B-5700-4D88-A486-4F373E7A5DAB}" type="slidenum">
              <a:rPr lang="en-US" smtClean="0">
                <a:solidFill>
                  <a:srgbClr val="FFFFFF"/>
                </a:solidFill>
                <a:latin typeface="Arial" charset="0"/>
                <a:sym typeface="Arial" charset="0"/>
              </a:rPr>
              <a:pPr eaLnBrk="1" hangingPunct="1"/>
              <a:t>29</a:t>
            </a:fld>
            <a:endParaRPr lang="en-US" smtClean="0">
              <a:solidFill>
                <a:srgbClr val="FFFFFF"/>
              </a:solidFill>
              <a:latin typeface="Arial" charset="0"/>
              <a:sym typeface="Arial" charset="0"/>
            </a:endParaRPr>
          </a:p>
        </p:txBody>
      </p:sp>
    </p:spTree>
    <p:extLst>
      <p:ext uri="{BB962C8B-B14F-4D97-AF65-F5344CB8AC3E}">
        <p14:creationId xmlns:p14="http://schemas.microsoft.com/office/powerpoint/2010/main" val="427791158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8438"/>
            <a:ext cx="8229600" cy="868362"/>
          </a:xfrm>
          <a:prstGeom prst="rect">
            <a:avLst/>
          </a:prstGeom>
        </p:spPr>
        <p:txBody>
          <a:bodyPr/>
          <a:lstStyle/>
          <a:p>
            <a:pPr algn="ctr"/>
            <a:r>
              <a:rPr lang="en-US" sz="3200" dirty="0" smtClean="0">
                <a:latin typeface="Garamond"/>
                <a:cs typeface="Garamond"/>
              </a:rPr>
              <a:t>AGREEMENTS</a:t>
            </a:r>
            <a:endParaRPr lang="en-US" sz="3200" dirty="0">
              <a:latin typeface="Garamond"/>
              <a:cs typeface="Garamond"/>
            </a:endParaRPr>
          </a:p>
        </p:txBody>
      </p:sp>
      <p:sp>
        <p:nvSpPr>
          <p:cNvPr id="3" name="Content Placeholder 2"/>
          <p:cNvSpPr>
            <a:spLocks noGrp="1"/>
          </p:cNvSpPr>
          <p:nvPr>
            <p:ph idx="4294967295"/>
          </p:nvPr>
        </p:nvSpPr>
        <p:spPr>
          <a:xfrm>
            <a:off x="1143000" y="1143000"/>
            <a:ext cx="7086600" cy="4572000"/>
          </a:xfrm>
          <a:prstGeom prst="rect">
            <a:avLst/>
          </a:prstGeom>
        </p:spPr>
        <p:txBody>
          <a:bodyPr/>
          <a:lstStyle/>
          <a:p>
            <a:pPr marL="0" indent="0">
              <a:buNone/>
            </a:pPr>
            <a:endParaRPr lang="en-US" sz="2800" dirty="0" smtClean="0">
              <a:latin typeface="Garamond"/>
              <a:cs typeface="Garamond"/>
            </a:endParaRPr>
          </a:p>
          <a:p>
            <a:r>
              <a:rPr lang="en-US" sz="2800" dirty="0" smtClean="0">
                <a:latin typeface="Garamond"/>
                <a:cs typeface="Garamond"/>
              </a:rPr>
              <a:t>Be open minded and respectful of all ideas</a:t>
            </a:r>
          </a:p>
          <a:p>
            <a:r>
              <a:rPr lang="en-US" sz="2800" dirty="0">
                <a:latin typeface="Garamond"/>
                <a:cs typeface="Garamond"/>
              </a:rPr>
              <a:t>P</a:t>
            </a:r>
            <a:r>
              <a:rPr lang="en-US" sz="2800" dirty="0" smtClean="0">
                <a:latin typeface="Garamond"/>
                <a:cs typeface="Garamond"/>
              </a:rPr>
              <a:t>articipate fully</a:t>
            </a:r>
          </a:p>
          <a:p>
            <a:r>
              <a:rPr lang="en-US" sz="2800" dirty="0">
                <a:latin typeface="Garamond"/>
                <a:cs typeface="Garamond"/>
              </a:rPr>
              <a:t>W</a:t>
            </a:r>
            <a:r>
              <a:rPr lang="en-US" sz="2800" dirty="0" smtClean="0">
                <a:latin typeface="Garamond"/>
                <a:cs typeface="Garamond"/>
              </a:rPr>
              <a:t>ork </a:t>
            </a:r>
            <a:r>
              <a:rPr lang="en-US" sz="2800" dirty="0">
                <a:latin typeface="Garamond"/>
                <a:cs typeface="Garamond"/>
              </a:rPr>
              <a:t>collaboratively with your </a:t>
            </a:r>
            <a:r>
              <a:rPr lang="en-US" sz="2800" dirty="0" smtClean="0">
                <a:latin typeface="Garamond"/>
                <a:cs typeface="Garamond"/>
              </a:rPr>
              <a:t>groups</a:t>
            </a:r>
          </a:p>
          <a:p>
            <a:r>
              <a:rPr lang="en-US" sz="2800" dirty="0">
                <a:latin typeface="Garamond"/>
                <a:cs typeface="Garamond"/>
              </a:rPr>
              <a:t>L</a:t>
            </a:r>
            <a:r>
              <a:rPr lang="en-US" sz="2800" dirty="0" smtClean="0">
                <a:latin typeface="Garamond"/>
                <a:cs typeface="Garamond"/>
              </a:rPr>
              <a:t>earn</a:t>
            </a:r>
            <a:r>
              <a:rPr lang="en-US" sz="2800" dirty="0">
                <a:latin typeface="Garamond"/>
                <a:cs typeface="Garamond"/>
              </a:rPr>
              <a:t>, reflect, implement and HAVE </a:t>
            </a:r>
            <a:r>
              <a:rPr lang="en-US" sz="2800" dirty="0" smtClean="0">
                <a:latin typeface="Garamond"/>
                <a:cs typeface="Garamond"/>
              </a:rPr>
              <a:t>FUN!</a:t>
            </a:r>
          </a:p>
          <a:p>
            <a:r>
              <a:rPr lang="en-US" sz="2800" dirty="0">
                <a:latin typeface="Garamond"/>
                <a:cs typeface="Garamond"/>
              </a:rPr>
              <a:t>L</a:t>
            </a:r>
            <a:r>
              <a:rPr lang="en-US" sz="2800" dirty="0" smtClean="0">
                <a:latin typeface="Garamond"/>
                <a:cs typeface="Garamond"/>
              </a:rPr>
              <a:t>imit </a:t>
            </a:r>
            <a:r>
              <a:rPr lang="en-US" sz="2800" dirty="0">
                <a:latin typeface="Garamond"/>
                <a:cs typeface="Garamond"/>
              </a:rPr>
              <a:t>comments to 1 minute (or less</a:t>
            </a:r>
            <a:r>
              <a:rPr lang="en-US" sz="2800" dirty="0" smtClean="0">
                <a:latin typeface="Garamond"/>
                <a:cs typeface="Garamond"/>
              </a:rPr>
              <a:t>)</a:t>
            </a:r>
          </a:p>
          <a:p>
            <a:r>
              <a:rPr lang="en-US" sz="2800" dirty="0">
                <a:latin typeface="Garamond"/>
                <a:cs typeface="Garamond"/>
              </a:rPr>
              <a:t>U</a:t>
            </a:r>
            <a:r>
              <a:rPr lang="en-US" sz="2800" dirty="0" smtClean="0">
                <a:latin typeface="Garamond"/>
                <a:cs typeface="Garamond"/>
              </a:rPr>
              <a:t>tilize the parking lot as needed </a:t>
            </a:r>
            <a:endParaRPr lang="en-US" sz="2800" dirty="0">
              <a:latin typeface="Garamond"/>
              <a:cs typeface="Garamond"/>
            </a:endParaRPr>
          </a:p>
        </p:txBody>
      </p:sp>
      <p:sp>
        <p:nvSpPr>
          <p:cNvPr id="4" name="Slide Number Placeholder 3"/>
          <p:cNvSpPr>
            <a:spLocks noGrp="1"/>
          </p:cNvSpPr>
          <p:nvPr>
            <p:ph type="sldNum" sz="quarter" idx="4294967295"/>
          </p:nvPr>
        </p:nvSpPr>
        <p:spPr>
          <a:xfrm>
            <a:off x="7010400" y="6550025"/>
            <a:ext cx="2133600" cy="320675"/>
          </a:xfrm>
          <a:prstGeom prst="rect">
            <a:avLst/>
          </a:prstGeom>
        </p:spPr>
        <p:txBody>
          <a:bodyPr/>
          <a:lstStyle/>
          <a:p>
            <a:pPr>
              <a:defRPr/>
            </a:pPr>
            <a:fld id="{2C20E3A2-6BA4-4939-94B2-420200E79317}" type="slidenum">
              <a:rPr lang="en-US" smtClean="0"/>
              <a:pPr>
                <a:defRPr/>
              </a:pPr>
              <a:t>3</a:t>
            </a:fld>
            <a:endParaRPr lang="en-US" dirty="0"/>
          </a:p>
        </p:txBody>
      </p:sp>
    </p:spTree>
    <p:extLst>
      <p:ext uri="{BB962C8B-B14F-4D97-AF65-F5344CB8AC3E}">
        <p14:creationId xmlns:p14="http://schemas.microsoft.com/office/powerpoint/2010/main" val="3570343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Garamond"/>
                <a:ea typeface="+mj-ea"/>
                <a:cs typeface="Garamond"/>
              </a:rPr>
              <a:t>Determining Text Complexity</a:t>
            </a:r>
            <a:endParaRPr lang="en-US" dirty="0">
              <a:latin typeface="Garamond"/>
              <a:ea typeface="+mj-ea"/>
              <a:cs typeface="Garamond"/>
            </a:endParaRPr>
          </a:p>
        </p:txBody>
      </p:sp>
      <p:pic>
        <p:nvPicPr>
          <p:cNvPr id="23245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2133600"/>
            <a:ext cx="8929688" cy="2743200"/>
          </a:xfrm>
        </p:spPr>
      </p:pic>
      <p:sp>
        <p:nvSpPr>
          <p:cNvPr id="232452" name="Slide Number Placeholder 3"/>
          <p:cNvSpPr>
            <a:spLocks noGrp="1"/>
          </p:cNvSpPr>
          <p:nvPr>
            <p:ph type="sldNum" sz="quarter" idx="10"/>
          </p:nvPr>
        </p:nvSpPr>
        <p:spPr>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A61B04C-DD30-4C21-947D-449FFCD345A9}" type="slidenum">
              <a:rPr lang="en-US" smtClean="0">
                <a:solidFill>
                  <a:srgbClr val="FFFFFF"/>
                </a:solidFill>
                <a:latin typeface="Arial" charset="0"/>
                <a:sym typeface="Arial" charset="0"/>
              </a:rPr>
              <a:pPr eaLnBrk="1" hangingPunct="1"/>
              <a:t>30</a:t>
            </a:fld>
            <a:endParaRPr lang="en-US" smtClean="0">
              <a:solidFill>
                <a:srgbClr val="FFFFFF"/>
              </a:solidFill>
              <a:latin typeface="Arial" charset="0"/>
              <a:sym typeface="Arial" charset="0"/>
            </a:endParaRPr>
          </a:p>
        </p:txBody>
      </p:sp>
    </p:spTree>
    <p:extLst>
      <p:ext uri="{BB962C8B-B14F-4D97-AF65-F5344CB8AC3E}">
        <p14:creationId xmlns:p14="http://schemas.microsoft.com/office/powerpoint/2010/main" val="1364295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Content Placeholder 6"/>
          <p:cNvSpPr>
            <a:spLocks noGrp="1"/>
          </p:cNvSpPr>
          <p:nvPr>
            <p:ph sz="half" idx="4294967295"/>
          </p:nvPr>
        </p:nvSpPr>
        <p:spPr>
          <a:xfrm>
            <a:off x="4876800" y="1371600"/>
            <a:ext cx="4114800" cy="4953000"/>
          </a:xfrm>
          <a:prstGeom prst="rect">
            <a:avLst/>
          </a:prstGeom>
          <a:ln>
            <a:solidFill>
              <a:schemeClr val="accent1"/>
            </a:solidFill>
            <a:miter lim="800000"/>
            <a:headEnd/>
            <a:tailEnd/>
          </a:ln>
        </p:spPr>
        <p:txBody>
          <a:bodyPr/>
          <a:lstStyle/>
          <a:p>
            <a:pPr marL="0" indent="0">
              <a:defRPr/>
            </a:pPr>
            <a:r>
              <a:rPr lang="en-US" sz="1050" dirty="0">
                <a:latin typeface="Garamond"/>
                <a:cs typeface="Garamond"/>
              </a:rPr>
              <a:t>HAVE you ever let the words “centrifugal force” escape from your lips? Shame on you: you might as well have called it the “hocus-pocus force”. You are in good company, though. Scientists, engineers and, we confess, even New Scientist, sometimes let the c-word slip.</a:t>
            </a:r>
            <a:br>
              <a:rPr lang="en-US" sz="1050" dirty="0">
                <a:latin typeface="Garamond"/>
                <a:cs typeface="Garamond"/>
              </a:rPr>
            </a:br>
            <a:r>
              <a:rPr lang="en-US" sz="1050" dirty="0">
                <a:latin typeface="Garamond"/>
                <a:cs typeface="Garamond"/>
              </a:rPr>
              <a:t/>
            </a:r>
            <a:br>
              <a:rPr lang="en-US" sz="1050" dirty="0">
                <a:latin typeface="Garamond"/>
                <a:cs typeface="Garamond"/>
              </a:rPr>
            </a:br>
            <a:r>
              <a:rPr lang="en-US" sz="1050" dirty="0">
                <a:latin typeface="Garamond"/>
                <a:cs typeface="Garamond"/>
              </a:rPr>
              <a:t>Why can't we help ourselves? It's all down to our subjective experience getting on top of our scientific </a:t>
            </a:r>
            <a:r>
              <a:rPr lang="en-US" sz="1050" dirty="0" smtClean="0">
                <a:latin typeface="Garamond"/>
                <a:cs typeface="Garamond"/>
              </a:rPr>
              <a:t>judgment. </a:t>
            </a:r>
            <a:r>
              <a:rPr lang="en-US" sz="1050" dirty="0">
                <a:latin typeface="Garamond"/>
                <a:cs typeface="Garamond"/>
              </a:rPr>
              <a:t>Drive round a curve too fast and you feel as if you're being flung outwards. Turn right sharply, and your sunglasses slide off to the left along the dashboard. And if you enjoy fairground rides you will know that on the “sticky wall” you end up pinned against the inside of a vertical spinning drum as the floor drops away.</a:t>
            </a:r>
            <a:br>
              <a:rPr lang="en-US" sz="1050" dirty="0">
                <a:latin typeface="Garamond"/>
                <a:cs typeface="Garamond"/>
              </a:rPr>
            </a:br>
            <a:r>
              <a:rPr lang="en-US" sz="1050" dirty="0">
                <a:latin typeface="Garamond"/>
                <a:cs typeface="Garamond"/>
              </a:rPr>
              <a:t/>
            </a:r>
            <a:br>
              <a:rPr lang="en-US" sz="1050" dirty="0">
                <a:latin typeface="Garamond"/>
                <a:cs typeface="Garamond"/>
              </a:rPr>
            </a:br>
            <a:r>
              <a:rPr lang="en-US" sz="1050" dirty="0">
                <a:latin typeface="Garamond"/>
                <a:cs typeface="Garamond"/>
              </a:rPr>
              <a:t>So, intuition aside, what's really going on? It's all down to Isaac Newton's laws of motion. Stationary objects, Newton pointed out, stay put, and moving objects travel forever with the same velocity unless some force acts on them.</a:t>
            </a:r>
            <a:br>
              <a:rPr lang="en-US" sz="1050" dirty="0">
                <a:latin typeface="Garamond"/>
                <a:cs typeface="Garamond"/>
              </a:rPr>
            </a:br>
            <a:r>
              <a:rPr lang="en-US" sz="1050" dirty="0">
                <a:latin typeface="Garamond"/>
                <a:cs typeface="Garamond"/>
              </a:rPr>
              <a:t/>
            </a:r>
            <a:br>
              <a:rPr lang="en-US" sz="1050" dirty="0">
                <a:latin typeface="Garamond"/>
                <a:cs typeface="Garamond"/>
              </a:rPr>
            </a:br>
            <a:r>
              <a:rPr lang="en-US" sz="1050" dirty="0">
                <a:latin typeface="Garamond"/>
                <a:cs typeface="Garamond"/>
              </a:rPr>
              <a:t>As you round a bend, you may feel you are being flung outwards but in reality you are just trying to go straight on. Indeed, if you were pushed out of the car, gangster-movie style, while Newton hovered overhead in a police helicopter, he would see you continue in a straight line until you hit the ground.</a:t>
            </a:r>
            <a:br>
              <a:rPr lang="en-US" sz="1050" dirty="0">
                <a:latin typeface="Garamond"/>
                <a:cs typeface="Garamond"/>
              </a:rPr>
            </a:br>
            <a:r>
              <a:rPr lang="en-US" sz="1050" dirty="0">
                <a:latin typeface="Garamond"/>
                <a:cs typeface="Garamond"/>
              </a:rPr>
              <a:t/>
            </a:r>
            <a:br>
              <a:rPr lang="en-US" sz="1050" dirty="0">
                <a:latin typeface="Garamond"/>
                <a:cs typeface="Garamond"/>
              </a:rPr>
            </a:br>
            <a:r>
              <a:rPr lang="en-US" sz="1050" dirty="0">
                <a:latin typeface="Garamond"/>
                <a:cs typeface="Garamond"/>
              </a:rPr>
              <a:t>What we should be talking about here is centripetal rather than centrifugal force. This name comes from the Latin words meaning “</a:t>
            </a:r>
            <a:r>
              <a:rPr lang="en-US" sz="1050" dirty="0" err="1">
                <a:latin typeface="Garamond"/>
                <a:cs typeface="Garamond"/>
              </a:rPr>
              <a:t>centre</a:t>
            </a:r>
            <a:r>
              <a:rPr lang="en-US" sz="1050" dirty="0">
                <a:latin typeface="Garamond"/>
                <a:cs typeface="Garamond"/>
              </a:rPr>
              <a:t>” and “seeking”. The centripetal force is what makes objects move in a circle. Our notional car, planes looping-the-loop, even planets moving around the Sun — they would all simply fly of at a tangent were it not for the force's inward pull.</a:t>
            </a:r>
            <a:br>
              <a:rPr lang="en-US" sz="1050" dirty="0">
                <a:latin typeface="Garamond"/>
                <a:cs typeface="Garamond"/>
              </a:rPr>
            </a:br>
            <a:endParaRPr lang="en-US" sz="1050" dirty="0" smtClean="0">
              <a:latin typeface="Garamond"/>
              <a:cs typeface="Garamond"/>
            </a:endParaRPr>
          </a:p>
        </p:txBody>
      </p:sp>
      <p:sp>
        <p:nvSpPr>
          <p:cNvPr id="233477" name="Slide Number Placeholder 3"/>
          <p:cNvSpPr>
            <a:spLocks noGrp="1"/>
          </p:cNvSpPr>
          <p:nvPr>
            <p:ph type="sldNum" sz="quarter" idx="4294967295"/>
          </p:nvPr>
        </p:nvSpPr>
        <p:spPr>
          <a:xfrm>
            <a:off x="7010400" y="6542088"/>
            <a:ext cx="2133600" cy="320675"/>
          </a:xfrm>
          <a:prstGeom prst="rect">
            <a:avLst/>
          </a:prstGeo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7AA922A-20FC-4751-8AD9-36A4E57A274B}" type="slidenum">
              <a:rPr lang="en-US" smtClean="0">
                <a:solidFill>
                  <a:srgbClr val="FFFFFF"/>
                </a:solidFill>
                <a:latin typeface="Arial" charset="0"/>
                <a:sym typeface="Arial" charset="0"/>
              </a:rPr>
              <a:pPr eaLnBrk="1" hangingPunct="1"/>
              <a:t>31</a:t>
            </a:fld>
            <a:endParaRPr lang="en-US" smtClean="0">
              <a:solidFill>
                <a:srgbClr val="FFFFFF"/>
              </a:solidFill>
              <a:latin typeface="Arial" charset="0"/>
              <a:sym typeface="Arial" charset="0"/>
            </a:endParaRPr>
          </a:p>
        </p:txBody>
      </p:sp>
      <p:sp>
        <p:nvSpPr>
          <p:cNvPr id="233475" name="Content Placeholder 5"/>
          <p:cNvSpPr>
            <a:spLocks noGrp="1"/>
          </p:cNvSpPr>
          <p:nvPr>
            <p:ph sz="half" idx="4294967295"/>
          </p:nvPr>
        </p:nvSpPr>
        <p:spPr>
          <a:xfrm>
            <a:off x="457200" y="1371600"/>
            <a:ext cx="4267200" cy="4800600"/>
          </a:xfrm>
          <a:prstGeom prst="rect">
            <a:avLst/>
          </a:prstGeom>
          <a:ln>
            <a:solidFill>
              <a:schemeClr val="accent1"/>
            </a:solidFill>
            <a:miter lim="800000"/>
            <a:headEnd/>
            <a:tailEnd/>
          </a:ln>
        </p:spPr>
        <p:txBody>
          <a:bodyPr/>
          <a:lstStyle/>
          <a:p>
            <a:r>
              <a:rPr lang="en-US" sz="1000" dirty="0" smtClean="0"/>
              <a:t>	</a:t>
            </a:r>
          </a:p>
          <a:p>
            <a:endParaRPr lang="en-US" sz="1000" dirty="0"/>
          </a:p>
          <a:p>
            <a:r>
              <a:rPr lang="en-US" sz="1000" dirty="0" smtClean="0"/>
              <a:t>	</a:t>
            </a:r>
            <a:r>
              <a:rPr lang="en-US" sz="1000" dirty="0" smtClean="0">
                <a:latin typeface="Garamond"/>
                <a:cs typeface="Garamond"/>
              </a:rPr>
              <a:t>Centripetal </a:t>
            </a:r>
            <a:r>
              <a:rPr lang="en-US" sz="1000" dirty="0">
                <a:latin typeface="Garamond"/>
                <a:cs typeface="Garamond"/>
              </a:rPr>
              <a:t>force and centrifugal force, action-reaction force pair associated with circular motion. According to Newton's first law of motion, a moving body travels along a straight path with constant speed (i.e., has constant velocity) unless it is acted on by an outside force. For circular motion to occur there must be a constant force acting on a body, pushing it toward the center of the circular path. This force is the centripetal (center-seeking) force. For a planet orbiting the sun, the force is gravitational; for an object twirled on a string, the force is mechanical; for an electron orbiting an atom, it is electrical. The magnitude F of the centripetal force is equal to the mass m of the body times its velocity squared v 2 divided by the radius r of its path: F=mv2/r. According to Newton's third law of motion, for every action there is an equal and opposite reaction. The centripetal force, the action, is balanced by a reaction force, the centrifugal (center-fleeing) force. The two forces are equal in magnitude and opposite in direction. The centrifugal force does not act on the body in motion; the only force acting on the body in motion is the centripetal force. The centrifugal force acts on the source of the centripetal force to displace it radially from the center of the path. Thus, in twirling a mass on a string, the centripetal force transmitted by the string pulls in on the mass to keep it in its circular path, while the centrifugal force transmitted by the string pulls outward on its point of attachment at the center of the path. </a:t>
            </a:r>
            <a:endParaRPr lang="en-US" sz="1000" dirty="0">
              <a:effectLst/>
              <a:latin typeface="Garamond"/>
              <a:cs typeface="Garamond"/>
            </a:endParaRPr>
          </a:p>
        </p:txBody>
      </p:sp>
      <p:sp>
        <p:nvSpPr>
          <p:cNvPr id="5" name="Title 4"/>
          <p:cNvSpPr>
            <a:spLocks noGrp="1"/>
          </p:cNvSpPr>
          <p:nvPr>
            <p:ph type="title" idx="4294967295"/>
          </p:nvPr>
        </p:nvSpPr>
        <p:spPr>
          <a:xfrm>
            <a:off x="0" y="198438"/>
            <a:ext cx="8229600" cy="868362"/>
          </a:xfrm>
          <a:prstGeom prst="rect">
            <a:avLst/>
          </a:prstGeom>
        </p:spPr>
        <p:txBody>
          <a:bodyPr/>
          <a:lstStyle/>
          <a:p>
            <a:pPr>
              <a:defRPr/>
            </a:pPr>
            <a:r>
              <a:rPr lang="en-US" dirty="0" smtClean="0">
                <a:latin typeface="Garamond"/>
                <a:ea typeface="+mj-ea"/>
                <a:cs typeface="Garamond"/>
              </a:rPr>
              <a:t>Which text is more complex?</a:t>
            </a:r>
            <a:endParaRPr lang="en-US" dirty="0">
              <a:latin typeface="Garamond"/>
              <a:ea typeface="+mj-ea"/>
              <a:cs typeface="Garamond"/>
            </a:endParaRPr>
          </a:p>
        </p:txBody>
      </p:sp>
      <p:sp>
        <p:nvSpPr>
          <p:cNvPr id="233478" name="TextBox 1"/>
          <p:cNvSpPr txBox="1">
            <a:spLocks noChangeArrowheads="1"/>
          </p:cNvSpPr>
          <p:nvPr/>
        </p:nvSpPr>
        <p:spPr bwMode="auto">
          <a:xfrm>
            <a:off x="533400" y="1292225"/>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a:t>Text 1</a:t>
            </a:r>
          </a:p>
        </p:txBody>
      </p:sp>
      <p:sp>
        <p:nvSpPr>
          <p:cNvPr id="233479" name="TextBox 6"/>
          <p:cNvSpPr txBox="1">
            <a:spLocks noChangeArrowheads="1"/>
          </p:cNvSpPr>
          <p:nvPr/>
        </p:nvSpPr>
        <p:spPr bwMode="auto">
          <a:xfrm>
            <a:off x="4786313" y="1292225"/>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a:t>Text 2</a:t>
            </a:r>
          </a:p>
        </p:txBody>
      </p:sp>
    </p:spTree>
    <p:extLst>
      <p:ext uri="{BB962C8B-B14F-4D97-AF65-F5344CB8AC3E}">
        <p14:creationId xmlns:p14="http://schemas.microsoft.com/office/powerpoint/2010/main" val="12685206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hape 241"/>
          <p:cNvSpPr>
            <a:spLocks noGrp="1"/>
          </p:cNvSpPr>
          <p:nvPr>
            <p:ph type="title" idx="4294967295"/>
          </p:nvPr>
        </p:nvSpPr>
        <p:spPr>
          <a:xfrm>
            <a:off x="0" y="368300"/>
            <a:ext cx="8137525" cy="554038"/>
          </a:xfrm>
          <a:prstGeom prst="rect">
            <a:avLst/>
          </a:prstGeom>
        </p:spPr>
        <p:txBody>
          <a:bodyPr lIns="91425" tIns="45700" rIns="91425" bIns="45700">
            <a:spAutoFit/>
          </a:bodyPr>
          <a:lstStyle/>
          <a:p>
            <a:pPr eaLnBrk="1" hangingPunct="1">
              <a:buClr>
                <a:srgbClr val="000000"/>
              </a:buClr>
              <a:buSzPct val="25000"/>
            </a:pPr>
            <a:r>
              <a:rPr lang="en-US" sz="3000" dirty="0" smtClean="0">
                <a:solidFill>
                  <a:srgbClr val="17375E"/>
                </a:solidFill>
                <a:latin typeface="Garamond"/>
                <a:cs typeface="Garamond"/>
                <a:sym typeface="Arial" charset="0"/>
              </a:rPr>
              <a:t>What are the Qualitative Features of Complex Text?</a:t>
            </a:r>
          </a:p>
        </p:txBody>
      </p:sp>
      <p:sp>
        <p:nvSpPr>
          <p:cNvPr id="234499" name="Shape 242"/>
          <p:cNvSpPr>
            <a:spLocks noGrp="1"/>
          </p:cNvSpPr>
          <p:nvPr>
            <p:ph idx="4294967295"/>
          </p:nvPr>
        </p:nvSpPr>
        <p:spPr>
          <a:xfrm>
            <a:off x="1006475" y="1222375"/>
            <a:ext cx="8137525" cy="5008563"/>
          </a:xfrm>
          <a:prstGeom prst="rect">
            <a:avLst/>
          </a:prstGeom>
        </p:spPr>
        <p:txBody>
          <a:bodyPr lIns="91425" tIns="45700" rIns="91425" bIns="45700">
            <a:spAutoFit/>
          </a:bodyPr>
          <a:lstStyle/>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Subtle and/or frequent transitions</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Multiple and/or subtle themes and purposes</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Density of information</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Unfamiliar settings, topics or events</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Lack of repetition, overlap or similarity in words and sentences</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Complex sentences</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Uncommon vocabulary</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Lack of words, sentences or paragraphs that review or pull things together for the student</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Longer paragraphs</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Any text structure which is less narrative and/or mixes structures</a:t>
            </a:r>
          </a:p>
        </p:txBody>
      </p:sp>
      <p:sp>
        <p:nvSpPr>
          <p:cNvPr id="234500" name="Slide Number Placeholder 5"/>
          <p:cNvSpPr>
            <a:spLocks noGrp="1"/>
          </p:cNvSpPr>
          <p:nvPr>
            <p:ph type="sldNum" sz="quarter" idx="4294967295"/>
          </p:nvPr>
        </p:nvSpPr>
        <p:spPr>
          <a:xfrm>
            <a:off x="7010400" y="6542088"/>
            <a:ext cx="2133600" cy="320675"/>
          </a:xfrm>
          <a:prstGeom prst="rect">
            <a:avLst/>
          </a:prstGeo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DEFDC5E-561A-48FD-962F-5062D0054837}" type="slidenum">
              <a:rPr lang="en-US" smtClean="0">
                <a:solidFill>
                  <a:srgbClr val="FFFFFF"/>
                </a:solidFill>
                <a:latin typeface="Arial" charset="0"/>
                <a:sym typeface="Arial" charset="0"/>
              </a:rPr>
              <a:pPr eaLnBrk="1" hangingPunct="1"/>
              <a:t>32</a:t>
            </a:fld>
            <a:endParaRPr lang="en-US" smtClean="0">
              <a:solidFill>
                <a:srgbClr val="FFFFFF"/>
              </a:solidFill>
              <a:latin typeface="Arial" charset="0"/>
              <a:sym typeface="Arial" charset="0"/>
            </a:endParaRPr>
          </a:p>
        </p:txBody>
      </p:sp>
    </p:spTree>
    <p:extLst>
      <p:ext uri="{BB962C8B-B14F-4D97-AF65-F5344CB8AC3E}">
        <p14:creationId xmlns:p14="http://schemas.microsoft.com/office/powerpoint/2010/main" val="100558381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000" y="1295400"/>
            <a:ext cx="7391400" cy="5181600"/>
          </a:xfrm>
        </p:spPr>
        <p:txBody>
          <a:bodyPr>
            <a:normAutofit/>
          </a:bodyPr>
          <a:lstStyle/>
          <a:p>
            <a:pPr marL="342900" indent="-342900">
              <a:buFont typeface="Arial"/>
              <a:buChar char="•"/>
              <a:defRPr/>
            </a:pPr>
            <a:r>
              <a:rPr lang="en-US" sz="2200" dirty="0" smtClean="0">
                <a:latin typeface="Garamond"/>
                <a:ea typeface="ＭＳ Ｐゴシック" charset="0"/>
                <a:cs typeface="Garamond"/>
              </a:rPr>
              <a:t>Chunking</a:t>
            </a:r>
          </a:p>
          <a:p>
            <a:pPr marL="342900" indent="-342900">
              <a:buFont typeface="Arial"/>
              <a:buChar char="•"/>
              <a:defRPr/>
            </a:pPr>
            <a:r>
              <a:rPr lang="en-US" sz="2200" dirty="0" smtClean="0">
                <a:latin typeface="Garamond"/>
                <a:ea typeface="ＭＳ Ｐゴシック" charset="0"/>
                <a:cs typeface="Garamond"/>
              </a:rPr>
              <a:t>Annotation</a:t>
            </a:r>
          </a:p>
          <a:p>
            <a:pPr marL="342900" indent="-342900">
              <a:buFont typeface="Arial"/>
              <a:buChar char="•"/>
              <a:defRPr/>
            </a:pPr>
            <a:r>
              <a:rPr lang="en-US" sz="2200" dirty="0" smtClean="0">
                <a:latin typeface="Garamond"/>
                <a:ea typeface="ＭＳ Ｐゴシック" charset="0"/>
                <a:cs typeface="Garamond"/>
              </a:rPr>
              <a:t>Reading and rereading</a:t>
            </a:r>
          </a:p>
          <a:p>
            <a:pPr marL="342900" indent="-342900">
              <a:buFont typeface="Arial"/>
              <a:buChar char="•"/>
              <a:defRPr/>
            </a:pPr>
            <a:r>
              <a:rPr lang="en-US" sz="2200" dirty="0" smtClean="0">
                <a:latin typeface="Garamond"/>
                <a:ea typeface="ＭＳ Ｐゴシック" charset="0"/>
                <a:cs typeface="Garamond"/>
              </a:rPr>
              <a:t>Read aloud</a:t>
            </a:r>
          </a:p>
          <a:p>
            <a:pPr marL="342900" indent="-342900">
              <a:buFont typeface="Arial"/>
              <a:buChar char="•"/>
              <a:defRPr/>
            </a:pPr>
            <a:r>
              <a:rPr lang="en-US" sz="2200" dirty="0" smtClean="0">
                <a:latin typeface="Garamond"/>
                <a:ea typeface="ＭＳ Ｐゴシック" charset="0"/>
                <a:cs typeface="Garamond"/>
              </a:rPr>
              <a:t>Strategic think aloud</a:t>
            </a:r>
          </a:p>
          <a:p>
            <a:pPr marL="342900" indent="-342900">
              <a:buFont typeface="Arial"/>
              <a:buChar char="•"/>
              <a:defRPr/>
            </a:pPr>
            <a:r>
              <a:rPr lang="en-US" sz="2200" dirty="0" smtClean="0">
                <a:latin typeface="Garamond"/>
                <a:ea typeface="ＭＳ Ｐゴシック" charset="0"/>
                <a:cs typeface="Garamond"/>
              </a:rPr>
              <a:t>Heterogeneous small groups</a:t>
            </a:r>
          </a:p>
          <a:p>
            <a:pPr marL="342900" indent="-342900">
              <a:buFont typeface="Arial"/>
              <a:buChar char="•"/>
              <a:defRPr/>
            </a:pPr>
            <a:r>
              <a:rPr lang="en-US" sz="2200" dirty="0" smtClean="0">
                <a:latin typeface="Garamond"/>
                <a:ea typeface="ＭＳ Ｐゴシック" charset="0"/>
                <a:cs typeface="Garamond"/>
              </a:rPr>
              <a:t>Recording</a:t>
            </a:r>
          </a:p>
          <a:p>
            <a:pPr marL="342900" indent="-342900">
              <a:buFont typeface="Arial"/>
              <a:buChar char="•"/>
              <a:defRPr/>
            </a:pPr>
            <a:r>
              <a:rPr lang="en-US" sz="2200" dirty="0" smtClean="0">
                <a:latin typeface="Garamond"/>
                <a:ea typeface="ＭＳ Ｐゴシック" charset="0"/>
                <a:cs typeface="Garamond"/>
              </a:rPr>
              <a:t>Pre-prepping struggling readers to support confidence and participation</a:t>
            </a:r>
          </a:p>
          <a:p>
            <a:pPr marL="342900" indent="-342900">
              <a:buFont typeface="Arial"/>
              <a:buChar char="•"/>
              <a:defRPr/>
            </a:pPr>
            <a:r>
              <a:rPr lang="en-US" sz="2200" dirty="0" smtClean="0">
                <a:latin typeface="Garamond"/>
                <a:ea typeface="ＭＳ Ｐゴシック" charset="0"/>
                <a:cs typeface="Garamond"/>
              </a:rPr>
              <a:t>Paraphrasing and journaling</a:t>
            </a:r>
          </a:p>
          <a:p>
            <a:pPr marL="342900" indent="-342900">
              <a:buFont typeface="Arial"/>
              <a:buChar char="•"/>
              <a:defRPr/>
            </a:pPr>
            <a:r>
              <a:rPr lang="en-US" sz="2200" dirty="0" smtClean="0">
                <a:latin typeface="Garamond"/>
                <a:ea typeface="ＭＳ Ｐゴシック" charset="0"/>
                <a:cs typeface="Garamond"/>
              </a:rPr>
              <a:t>Note taking</a:t>
            </a:r>
          </a:p>
          <a:p>
            <a:pPr marL="342900" indent="-342900">
              <a:buFont typeface="Arial"/>
              <a:buChar char="•"/>
              <a:defRPr/>
            </a:pPr>
            <a:endParaRPr lang="en-US" sz="2200" dirty="0" smtClean="0">
              <a:ea typeface="ＭＳ Ｐゴシック" charset="0"/>
            </a:endParaRPr>
          </a:p>
          <a:p>
            <a:pPr marL="342900" indent="-342900">
              <a:buFont typeface="Arial"/>
              <a:buChar char="•"/>
              <a:defRPr/>
            </a:pPr>
            <a:endParaRPr lang="en-US" sz="2200" dirty="0">
              <a:ea typeface="ＭＳ Ｐゴシック" charset="0"/>
            </a:endParaRPr>
          </a:p>
        </p:txBody>
      </p:sp>
      <p:sp>
        <p:nvSpPr>
          <p:cNvPr id="2" name="Title 1"/>
          <p:cNvSpPr>
            <a:spLocks noGrp="1"/>
          </p:cNvSpPr>
          <p:nvPr>
            <p:ph type="title"/>
          </p:nvPr>
        </p:nvSpPr>
        <p:spPr/>
        <p:txBody>
          <a:bodyPr/>
          <a:lstStyle/>
          <a:p>
            <a:pPr>
              <a:defRPr/>
            </a:pPr>
            <a:r>
              <a:rPr lang="en-US" dirty="0" smtClean="0">
                <a:latin typeface="Garamond"/>
                <a:ea typeface="ＭＳ Ｐゴシック" charset="0"/>
                <a:cs typeface="Garamond"/>
              </a:rPr>
              <a:t>Scaffolds for Reading Complex Text</a:t>
            </a:r>
            <a:endParaRPr lang="en-US" dirty="0">
              <a:latin typeface="Garamond"/>
              <a:ea typeface="ＭＳ Ｐゴシック" charset="0"/>
              <a:cs typeface="Garamond"/>
            </a:endParaRPr>
          </a:p>
        </p:txBody>
      </p:sp>
      <p:sp>
        <p:nvSpPr>
          <p:cNvPr id="236548" name="Slide Number Placeholder 3"/>
          <p:cNvSpPr>
            <a:spLocks noGrp="1"/>
          </p:cNvSpPr>
          <p:nvPr>
            <p:ph type="sldNum" sz="quarter" idx="4294967295"/>
          </p:nvPr>
        </p:nvSpPr>
        <p:spPr>
          <a:xfrm>
            <a:off x="7010400" y="6550025"/>
            <a:ext cx="2133600" cy="320675"/>
          </a:xfrm>
          <a:prstGeom prst="rect">
            <a:avLst/>
          </a:prstGeo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D5A18E1-FFAC-499D-B6A4-A49914C6584F}" type="slidenum">
              <a:rPr lang="en-US" smtClean="0">
                <a:solidFill>
                  <a:srgbClr val="FFFFFF"/>
                </a:solidFill>
                <a:sym typeface="Arial" charset="0"/>
              </a:rPr>
              <a:pPr eaLnBrk="1" hangingPunct="1"/>
              <a:t>33</a:t>
            </a:fld>
            <a:endParaRPr lang="en-US" smtClean="0">
              <a:solidFill>
                <a:srgbClr val="FFFFFF"/>
              </a:solidFill>
              <a:sym typeface="Arial" charset="0"/>
            </a:endParaRPr>
          </a:p>
        </p:txBody>
      </p:sp>
    </p:spTree>
    <p:extLst>
      <p:ext uri="{BB962C8B-B14F-4D97-AF65-F5344CB8AC3E}">
        <p14:creationId xmlns:p14="http://schemas.microsoft.com/office/powerpoint/2010/main" val="7174137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Shape 256"/>
          <p:cNvSpPr>
            <a:spLocks noGrp="1"/>
          </p:cNvSpPr>
          <p:nvPr>
            <p:ph sz="quarter" idx="10"/>
          </p:nvPr>
        </p:nvSpPr>
        <p:spPr>
          <a:xfrm>
            <a:off x="1219200" y="1752600"/>
            <a:ext cx="7315200" cy="4214754"/>
          </a:xfrm>
        </p:spPr>
        <p:txBody>
          <a:bodyPr wrap="square" lIns="91425" tIns="45700" rIns="91425" bIns="45700">
            <a:spAutoFit/>
          </a:bodyPr>
          <a:lstStyle/>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rPr>
              <a:t>R</a:t>
            </a:r>
            <a:r>
              <a:rPr lang="en-US" sz="2200" dirty="0">
                <a:latin typeface="Garamond"/>
                <a:ea typeface="ＭＳ Ｐゴシック" charset="0"/>
                <a:cs typeface="Garamond"/>
                <a:sym typeface="Arial" charset="0"/>
              </a:rPr>
              <a:t>equires prompting students with text-dependent questions to unpack complex text and gain knowledge.</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Text dependent questions require text-based answers – evidence.</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rPr>
              <a:t>Not teacher summarizing text, but guiding students through the text for information.</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Virtually every standard is activated during the course of every close analytic reading exemplar through the use of text dependent questions.</a:t>
            </a:r>
          </a:p>
          <a:p>
            <a:pPr marL="342900" indent="-342900">
              <a:lnSpc>
                <a:spcPct val="114000"/>
              </a:lnSpc>
              <a:buClr>
                <a:srgbClr val="000000"/>
              </a:buClr>
              <a:buSzPct val="132000"/>
              <a:buFont typeface="Arial"/>
              <a:buChar char="•"/>
              <a:defRPr/>
            </a:pPr>
            <a:r>
              <a:rPr lang="en-US" sz="2200" dirty="0">
                <a:latin typeface="Garamond"/>
                <a:ea typeface="ＭＳ Ｐゴシック" charset="0"/>
                <a:cs typeface="Garamond"/>
                <a:sym typeface="Arial" charset="0"/>
              </a:rPr>
              <a:t>Supports fluency</a:t>
            </a:r>
          </a:p>
        </p:txBody>
      </p:sp>
      <p:sp>
        <p:nvSpPr>
          <p:cNvPr id="2" name="Title 1"/>
          <p:cNvSpPr>
            <a:spLocks noGrp="1"/>
          </p:cNvSpPr>
          <p:nvPr>
            <p:ph type="title"/>
          </p:nvPr>
        </p:nvSpPr>
        <p:spPr/>
        <p:txBody>
          <a:bodyPr/>
          <a:lstStyle/>
          <a:p>
            <a:pPr>
              <a:defRPr/>
            </a:pPr>
            <a:r>
              <a:rPr lang="en-US" dirty="0" smtClean="0">
                <a:latin typeface="Garamond"/>
                <a:ea typeface="+mj-ea"/>
                <a:cs typeface="Garamond"/>
              </a:rPr>
              <a:t>Close Analytic Reading</a:t>
            </a:r>
            <a:endParaRPr lang="en-US" dirty="0">
              <a:latin typeface="Garamond"/>
              <a:ea typeface="+mj-ea"/>
              <a:cs typeface="Garamond"/>
            </a:endParaRPr>
          </a:p>
        </p:txBody>
      </p:sp>
      <p:sp>
        <p:nvSpPr>
          <p:cNvPr id="235523" name="Slide Number Placeholder 3"/>
          <p:cNvSpPr>
            <a:spLocks noGrp="1"/>
          </p:cNvSpPr>
          <p:nvPr>
            <p:ph type="sldNum" sz="quarter" idx="4294967295"/>
          </p:nvPr>
        </p:nvSpPr>
        <p:spPr>
          <a:xfrm>
            <a:off x="7010400" y="6550025"/>
            <a:ext cx="2133600" cy="320675"/>
          </a:xfrm>
          <a:prstGeom prst="rect">
            <a:avLst/>
          </a:prstGeo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F5944D2-E5F2-468D-9B33-F6A2C7449331}" type="slidenum">
              <a:rPr lang="en-US" smtClean="0">
                <a:solidFill>
                  <a:srgbClr val="FFFFFF"/>
                </a:solidFill>
                <a:latin typeface="Arial" charset="0"/>
                <a:sym typeface="Arial" charset="0"/>
              </a:rPr>
              <a:pPr eaLnBrk="1" hangingPunct="1"/>
              <a:t>34</a:t>
            </a:fld>
            <a:endParaRPr lang="en-US" smtClean="0">
              <a:solidFill>
                <a:srgbClr val="FFFFFF"/>
              </a:solidFill>
              <a:latin typeface="Arial" charset="0"/>
              <a:sym typeface="Arial" charset="0"/>
            </a:endParaRPr>
          </a:p>
        </p:txBody>
      </p:sp>
      <p:sp>
        <p:nvSpPr>
          <p:cNvPr id="3" name="TextBox 2"/>
          <p:cNvSpPr txBox="1"/>
          <p:nvPr/>
        </p:nvSpPr>
        <p:spPr>
          <a:xfrm>
            <a:off x="-1270000" y="2597150"/>
            <a:ext cx="914400" cy="914400"/>
          </a:xfrm>
          <a:prstGeom prst="rect">
            <a:avLst/>
          </a:prstGeom>
        </p:spPr>
        <p:txBody>
          <a:bodyPr wrap="none">
            <a:normAutofit/>
          </a:bodyPr>
          <a:lstStyle/>
          <a:p>
            <a:pPr>
              <a:defRPr/>
            </a:pPr>
            <a:endParaRPr lang="en-US" sz="2800" dirty="0">
              <a:solidFill>
                <a:schemeClr val="tx1">
                  <a:lumMod val="50000"/>
                  <a:lumOff val="50000"/>
                </a:schemeClr>
              </a:solidFill>
              <a:latin typeface="Calibri" charset="0"/>
              <a:ea typeface="ＭＳ Ｐゴシック" charset="0"/>
              <a:cs typeface="Arial" charset="0"/>
            </a:endParaRPr>
          </a:p>
        </p:txBody>
      </p:sp>
    </p:spTree>
    <p:extLst>
      <p:ext uri="{BB962C8B-B14F-4D97-AF65-F5344CB8AC3E}">
        <p14:creationId xmlns:p14="http://schemas.microsoft.com/office/powerpoint/2010/main" val="31788041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Content Placeholder 2"/>
          <p:cNvSpPr>
            <a:spLocks noGrp="1"/>
          </p:cNvSpPr>
          <p:nvPr>
            <p:ph sz="quarter" idx="10"/>
          </p:nvPr>
        </p:nvSpPr>
        <p:spPr>
          <a:xfrm>
            <a:off x="1143000" y="1219200"/>
            <a:ext cx="7391400" cy="5257800"/>
          </a:xfrm>
        </p:spPr>
        <p:txBody>
          <a:bodyPr/>
          <a:lstStyle/>
          <a:p>
            <a:pPr>
              <a:lnSpc>
                <a:spcPct val="80000"/>
              </a:lnSpc>
            </a:pPr>
            <a:r>
              <a:rPr lang="en-US" sz="1600" b="1" dirty="0">
                <a:solidFill>
                  <a:srgbClr val="262626"/>
                </a:solidFill>
                <a:latin typeface="Calibri" charset="0"/>
                <a:ea typeface="MS PGothic" charset="0"/>
              </a:rPr>
              <a:t>? = Ask a question</a:t>
            </a:r>
            <a:endParaRPr lang="en-US" sz="1600" dirty="0">
              <a:solidFill>
                <a:srgbClr val="262626"/>
              </a:solidFill>
              <a:latin typeface="Calibri" charset="0"/>
              <a:ea typeface="MS PGothic" charset="0"/>
            </a:endParaRPr>
          </a:p>
          <a:p>
            <a:pPr>
              <a:lnSpc>
                <a:spcPct val="80000"/>
              </a:lnSpc>
            </a:pPr>
            <a:r>
              <a:rPr lang="en-US" sz="1600" dirty="0">
                <a:solidFill>
                  <a:srgbClr val="262626"/>
                </a:solidFill>
                <a:latin typeface="Calibri" charset="0"/>
                <a:ea typeface="MS PGothic" charset="0"/>
              </a:rPr>
              <a:t>“The text mentions a the DNA study. What does DNA stand for?”</a:t>
            </a:r>
          </a:p>
          <a:p>
            <a:pPr>
              <a:lnSpc>
                <a:spcPct val="80000"/>
              </a:lnSpc>
            </a:pPr>
            <a:r>
              <a:rPr lang="en-US" sz="1600" dirty="0">
                <a:solidFill>
                  <a:srgbClr val="262626"/>
                </a:solidFill>
                <a:latin typeface="Calibri" charset="0"/>
                <a:ea typeface="MS PGothic" charset="0"/>
              </a:rPr>
              <a:t/>
            </a:r>
            <a:br>
              <a:rPr lang="en-US" sz="1600" dirty="0">
                <a:solidFill>
                  <a:srgbClr val="262626"/>
                </a:solidFill>
                <a:latin typeface="Calibri" charset="0"/>
                <a:ea typeface="MS PGothic" charset="0"/>
              </a:rPr>
            </a:br>
            <a:r>
              <a:rPr lang="en-US" sz="1600" b="1" dirty="0">
                <a:solidFill>
                  <a:srgbClr val="262626"/>
                </a:solidFill>
                <a:latin typeface="Calibri" charset="0"/>
                <a:ea typeface="MS PGothic" charset="0"/>
              </a:rPr>
              <a:t>!!! = Note an interesting passage</a:t>
            </a:r>
            <a:endParaRPr lang="en-US" sz="1600" dirty="0">
              <a:solidFill>
                <a:srgbClr val="262626"/>
              </a:solidFill>
              <a:latin typeface="Calibri" charset="0"/>
              <a:ea typeface="MS PGothic" charset="0"/>
            </a:endParaRPr>
          </a:p>
          <a:p>
            <a:pPr>
              <a:lnSpc>
                <a:spcPct val="80000"/>
              </a:lnSpc>
            </a:pPr>
            <a:r>
              <a:rPr lang="en-US" sz="1600" dirty="0">
                <a:solidFill>
                  <a:srgbClr val="262626"/>
                </a:solidFill>
                <a:latin typeface="Calibri" charset="0"/>
                <a:ea typeface="MS PGothic" charset="0"/>
              </a:rPr>
              <a:t>“I didn’t realize that tapeworms can grow to 23 meters!”</a:t>
            </a:r>
          </a:p>
          <a:p>
            <a:pPr>
              <a:lnSpc>
                <a:spcPct val="80000"/>
              </a:lnSpc>
            </a:pPr>
            <a:r>
              <a:rPr lang="en-US" sz="1600" dirty="0">
                <a:solidFill>
                  <a:srgbClr val="262626"/>
                </a:solidFill>
                <a:latin typeface="Calibri" charset="0"/>
                <a:ea typeface="MS PGothic" charset="0"/>
              </a:rPr>
              <a:t/>
            </a:r>
            <a:br>
              <a:rPr lang="en-US" sz="1600" dirty="0">
                <a:solidFill>
                  <a:srgbClr val="262626"/>
                </a:solidFill>
                <a:latin typeface="Calibri" charset="0"/>
                <a:ea typeface="MS PGothic" charset="0"/>
              </a:rPr>
            </a:br>
            <a:r>
              <a:rPr lang="en-US" sz="1600" b="1" dirty="0">
                <a:solidFill>
                  <a:srgbClr val="262626"/>
                </a:solidFill>
                <a:latin typeface="Calibri" charset="0"/>
                <a:ea typeface="MS PGothic" charset="0"/>
              </a:rPr>
              <a:t>C = connection to another text or piece of evidence</a:t>
            </a:r>
            <a:endParaRPr lang="en-US" sz="1600" dirty="0">
              <a:solidFill>
                <a:srgbClr val="262626"/>
              </a:solidFill>
              <a:latin typeface="Calibri" charset="0"/>
              <a:ea typeface="MS PGothic" charset="0"/>
            </a:endParaRPr>
          </a:p>
          <a:p>
            <a:pPr>
              <a:lnSpc>
                <a:spcPct val="80000"/>
              </a:lnSpc>
            </a:pPr>
            <a:r>
              <a:rPr lang="en-US" sz="1600" dirty="0">
                <a:solidFill>
                  <a:srgbClr val="262626"/>
                </a:solidFill>
                <a:latin typeface="Calibri" charset="0"/>
                <a:ea typeface="MS PGothic" charset="0"/>
              </a:rPr>
              <a:t>“The Ebola virus is like the AIDS virus we read about yesterday because….”</a:t>
            </a:r>
          </a:p>
          <a:p>
            <a:pPr>
              <a:lnSpc>
                <a:spcPct val="80000"/>
              </a:lnSpc>
            </a:pPr>
            <a:endParaRPr lang="en-US" sz="1600" dirty="0">
              <a:solidFill>
                <a:srgbClr val="262626"/>
              </a:solidFill>
              <a:latin typeface="Calibri" charset="0"/>
              <a:ea typeface="MS PGothic" charset="0"/>
            </a:endParaRPr>
          </a:p>
          <a:p>
            <a:pPr>
              <a:lnSpc>
                <a:spcPct val="80000"/>
              </a:lnSpc>
            </a:pPr>
            <a:r>
              <a:rPr lang="en-US" sz="1600" b="1" dirty="0">
                <a:solidFill>
                  <a:srgbClr val="262626"/>
                </a:solidFill>
                <a:latin typeface="Calibri" charset="0"/>
                <a:ea typeface="MS PGothic" charset="0"/>
              </a:rPr>
              <a:t>(check)= Access prior knowledge; I already knew that!</a:t>
            </a:r>
            <a:endParaRPr lang="en-US" sz="1600" dirty="0">
              <a:solidFill>
                <a:srgbClr val="262626"/>
              </a:solidFill>
              <a:latin typeface="Calibri" charset="0"/>
              <a:ea typeface="MS PGothic" charset="0"/>
            </a:endParaRPr>
          </a:p>
          <a:p>
            <a:pPr>
              <a:lnSpc>
                <a:spcPct val="80000"/>
              </a:lnSpc>
            </a:pPr>
            <a:r>
              <a:rPr lang="en-US" sz="1600" dirty="0">
                <a:solidFill>
                  <a:srgbClr val="262626"/>
                </a:solidFill>
                <a:latin typeface="Calibri" charset="0"/>
                <a:ea typeface="MS PGothic" charset="0"/>
              </a:rPr>
              <a:t>“I knew that photosynthesis required water.”</a:t>
            </a:r>
          </a:p>
          <a:p>
            <a:pPr>
              <a:lnSpc>
                <a:spcPct val="80000"/>
              </a:lnSpc>
            </a:pPr>
            <a:r>
              <a:rPr lang="en-US" sz="1600" dirty="0">
                <a:solidFill>
                  <a:srgbClr val="262626"/>
                </a:solidFill>
                <a:latin typeface="Calibri" charset="0"/>
                <a:ea typeface="MS PGothic" charset="0"/>
              </a:rPr>
              <a:t/>
            </a:r>
            <a:br>
              <a:rPr lang="en-US" sz="1600" dirty="0">
                <a:solidFill>
                  <a:srgbClr val="262626"/>
                </a:solidFill>
                <a:latin typeface="Calibri" charset="0"/>
                <a:ea typeface="MS PGothic" charset="0"/>
              </a:rPr>
            </a:br>
            <a:r>
              <a:rPr lang="en-US" sz="1600" b="1" dirty="0">
                <a:solidFill>
                  <a:srgbClr val="262626"/>
                </a:solidFill>
                <a:latin typeface="Calibri" charset="0"/>
                <a:ea typeface="MS PGothic" charset="0"/>
              </a:rPr>
              <a:t>X = Challenge your own thinking, new information</a:t>
            </a:r>
            <a:endParaRPr lang="en-US" sz="1600" dirty="0">
              <a:solidFill>
                <a:srgbClr val="262626"/>
              </a:solidFill>
              <a:latin typeface="Calibri" charset="0"/>
              <a:ea typeface="MS PGothic" charset="0"/>
            </a:endParaRPr>
          </a:p>
          <a:p>
            <a:pPr>
              <a:lnSpc>
                <a:spcPct val="80000"/>
              </a:lnSpc>
            </a:pPr>
            <a:r>
              <a:rPr lang="en-US" sz="1600" dirty="0">
                <a:solidFill>
                  <a:srgbClr val="262626"/>
                </a:solidFill>
                <a:latin typeface="Calibri" charset="0"/>
                <a:ea typeface="MS PGothic" charset="0"/>
              </a:rPr>
              <a:t>“I had no idea that Nobel invented dynamite.”</a:t>
            </a:r>
          </a:p>
          <a:p>
            <a:pPr>
              <a:lnSpc>
                <a:spcPct val="80000"/>
              </a:lnSpc>
            </a:pPr>
            <a:r>
              <a:rPr lang="en-US" sz="1600" dirty="0">
                <a:solidFill>
                  <a:srgbClr val="262626"/>
                </a:solidFill>
                <a:latin typeface="Calibri" charset="0"/>
                <a:ea typeface="MS PGothic" charset="0"/>
              </a:rPr>
              <a:t/>
            </a:r>
            <a:br>
              <a:rPr lang="en-US" sz="1600" dirty="0">
                <a:solidFill>
                  <a:srgbClr val="262626"/>
                </a:solidFill>
                <a:latin typeface="Calibri" charset="0"/>
                <a:ea typeface="MS PGothic" charset="0"/>
              </a:rPr>
            </a:br>
            <a:r>
              <a:rPr lang="en-US" sz="1600" b="1" dirty="0">
                <a:solidFill>
                  <a:srgbClr val="262626"/>
                </a:solidFill>
                <a:latin typeface="Calibri" charset="0"/>
                <a:ea typeface="MS PGothic" charset="0"/>
              </a:rPr>
              <a:t>* = Reason that looks important</a:t>
            </a:r>
            <a:endParaRPr lang="en-US" sz="1600" dirty="0">
              <a:solidFill>
                <a:srgbClr val="262626"/>
              </a:solidFill>
              <a:latin typeface="Calibri" charset="0"/>
              <a:ea typeface="MS PGothic" charset="0"/>
            </a:endParaRPr>
          </a:p>
          <a:p>
            <a:pPr>
              <a:lnSpc>
                <a:spcPct val="80000"/>
              </a:lnSpc>
            </a:pPr>
            <a:r>
              <a:rPr lang="en-US" sz="1600" dirty="0">
                <a:solidFill>
                  <a:srgbClr val="262626"/>
                </a:solidFill>
                <a:latin typeface="Calibri" charset="0"/>
                <a:ea typeface="MS PGothic" charset="0"/>
              </a:rPr>
              <a:t>“I’ll need this piece of evidence about Triceratops to support my thesis.”</a:t>
            </a:r>
          </a:p>
          <a:p>
            <a:pPr>
              <a:lnSpc>
                <a:spcPct val="80000"/>
              </a:lnSpc>
            </a:pPr>
            <a:endParaRPr lang="en-US" sz="1600" dirty="0">
              <a:solidFill>
                <a:srgbClr val="262626"/>
              </a:solidFill>
              <a:latin typeface="Calibri" charset="0"/>
              <a:ea typeface="MS PGothic" charset="0"/>
            </a:endParaRPr>
          </a:p>
          <a:p>
            <a:pPr>
              <a:lnSpc>
                <a:spcPct val="80000"/>
              </a:lnSpc>
            </a:pPr>
            <a:r>
              <a:rPr lang="en-US" sz="1600" b="1" dirty="0">
                <a:solidFill>
                  <a:srgbClr val="262626"/>
                </a:solidFill>
                <a:latin typeface="Calibri" charset="0"/>
                <a:ea typeface="MS PGothic" charset="0"/>
              </a:rPr>
              <a:t>"Box it"</a:t>
            </a:r>
            <a:r>
              <a:rPr lang="en-US" sz="1600" dirty="0">
                <a:solidFill>
                  <a:srgbClr val="262626"/>
                </a:solidFill>
                <a:latin typeface="Calibri" charset="0"/>
                <a:ea typeface="MS PGothic" charset="0"/>
              </a:rPr>
              <a:t> = </a:t>
            </a:r>
            <a:r>
              <a:rPr lang="en-US" sz="1600" b="1" dirty="0">
                <a:solidFill>
                  <a:srgbClr val="262626"/>
                </a:solidFill>
                <a:latin typeface="Calibri" charset="0"/>
                <a:ea typeface="MS PGothic" charset="0"/>
              </a:rPr>
              <a:t>Remember words you don't know, are repeated, or you just like</a:t>
            </a:r>
            <a:endParaRPr lang="en-US" sz="1600" dirty="0">
              <a:solidFill>
                <a:srgbClr val="262626"/>
              </a:solidFill>
              <a:latin typeface="Calibri" charset="0"/>
              <a:ea typeface="MS PGothic" charset="0"/>
            </a:endParaRPr>
          </a:p>
          <a:p>
            <a:pPr>
              <a:lnSpc>
                <a:spcPct val="80000"/>
              </a:lnSpc>
            </a:pPr>
            <a:r>
              <a:rPr lang="en-US" sz="1600" dirty="0">
                <a:solidFill>
                  <a:srgbClr val="262626"/>
                </a:solidFill>
                <a:latin typeface="Calibri" charset="0"/>
                <a:ea typeface="MS PGothic" charset="0"/>
              </a:rPr>
              <a:t>“I’ve seen the word ignominious several times, and I need to look it up.”</a:t>
            </a:r>
          </a:p>
        </p:txBody>
      </p:sp>
      <p:sp>
        <p:nvSpPr>
          <p:cNvPr id="2" name="Title 1"/>
          <p:cNvSpPr>
            <a:spLocks noGrp="1"/>
          </p:cNvSpPr>
          <p:nvPr>
            <p:ph type="title"/>
          </p:nvPr>
        </p:nvSpPr>
        <p:spPr/>
        <p:txBody>
          <a:bodyPr/>
          <a:lstStyle/>
          <a:p>
            <a:pPr>
              <a:defRPr/>
            </a:pPr>
            <a:r>
              <a:rPr lang="en-US" dirty="0" smtClean="0">
                <a:latin typeface="Garamond"/>
                <a:ea typeface="ＭＳ Ｐゴシック" charset="0"/>
                <a:cs typeface="Garamond"/>
              </a:rPr>
              <a:t>Sample: Quick Annotation Strategy</a:t>
            </a:r>
            <a:endParaRPr lang="en-US" dirty="0">
              <a:latin typeface="Garamond"/>
              <a:ea typeface="ＭＳ Ｐゴシック" charset="0"/>
              <a:cs typeface="Garamond"/>
            </a:endParaRPr>
          </a:p>
        </p:txBody>
      </p:sp>
      <p:sp>
        <p:nvSpPr>
          <p:cNvPr id="237572" name="Slide Number Placeholder 3"/>
          <p:cNvSpPr>
            <a:spLocks noGrp="1"/>
          </p:cNvSpPr>
          <p:nvPr>
            <p:ph type="sldNum" sz="quarter" idx="4294967295"/>
          </p:nvPr>
        </p:nvSpPr>
        <p:spPr>
          <a:xfrm>
            <a:off x="7010400" y="6550025"/>
            <a:ext cx="2133600" cy="320675"/>
          </a:xfrm>
          <a:prstGeom prst="rect">
            <a:avLst/>
          </a:prstGeom>
          <a:noFill/>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2841111-EC9B-B740-9A67-4D58BE2A4532}" type="slidenum">
              <a:rPr lang="en-US">
                <a:solidFill>
                  <a:srgbClr val="FFFFFF"/>
                </a:solidFill>
              </a:rPr>
              <a:pPr eaLnBrk="1" hangingPunct="1"/>
              <a:t>35</a:t>
            </a:fld>
            <a:endParaRPr lang="en-US">
              <a:solidFill>
                <a:srgbClr val="FFFFFF"/>
              </a:solidFill>
            </a:endParaRPr>
          </a:p>
        </p:txBody>
      </p:sp>
    </p:spTree>
    <p:extLst>
      <p:ext uri="{BB962C8B-B14F-4D97-AF65-F5344CB8AC3E}">
        <p14:creationId xmlns:p14="http://schemas.microsoft.com/office/powerpoint/2010/main" val="15493321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Content Placeholder 2"/>
          <p:cNvSpPr>
            <a:spLocks noGrp="1"/>
          </p:cNvSpPr>
          <p:nvPr>
            <p:ph sz="quarter" idx="10"/>
          </p:nvPr>
        </p:nvSpPr>
        <p:spPr>
          <a:xfrm>
            <a:off x="685800" y="1752600"/>
            <a:ext cx="3733800" cy="4038600"/>
          </a:xfrm>
          <a:ln>
            <a:solidFill>
              <a:schemeClr val="accent1"/>
            </a:solidFill>
            <a:miter lim="800000"/>
            <a:headEnd/>
            <a:tailEnd/>
          </a:ln>
        </p:spPr>
        <p:txBody>
          <a:bodyPr lIns="118872" rIns="118872"/>
          <a:lstStyle/>
          <a:p>
            <a:pPr marL="0" indent="0" eaLnBrk="1" hangingPunct="1"/>
            <a:r>
              <a:rPr lang="en-US" dirty="0">
                <a:solidFill>
                  <a:srgbClr val="262626"/>
                </a:solidFill>
                <a:latin typeface="Garamond"/>
                <a:ea typeface="MS PGothic" charset="0"/>
                <a:cs typeface="Garamond"/>
              </a:rPr>
              <a:t>From…</a:t>
            </a:r>
          </a:p>
          <a:p>
            <a:pPr marL="0" indent="0" eaLnBrk="1" hangingPunct="1"/>
            <a:endParaRPr lang="en-US" dirty="0">
              <a:solidFill>
                <a:srgbClr val="262626"/>
              </a:solidFill>
              <a:latin typeface="Garamond"/>
              <a:ea typeface="MS PGothic" charset="0"/>
              <a:cs typeface="Garamond"/>
            </a:endParaRPr>
          </a:p>
          <a:p>
            <a:pPr marL="0" indent="0" eaLnBrk="1" hangingPunct="1"/>
            <a:r>
              <a:rPr lang="en-US" dirty="0">
                <a:solidFill>
                  <a:srgbClr val="262626"/>
                </a:solidFill>
                <a:latin typeface="Garamond"/>
                <a:ea typeface="MS PGothic" charset="0"/>
                <a:cs typeface="Garamond"/>
              </a:rPr>
              <a:t>Content knowledge </a:t>
            </a:r>
            <a:r>
              <a:rPr lang="en-US" i="1" dirty="0">
                <a:solidFill>
                  <a:srgbClr val="262626"/>
                </a:solidFill>
                <a:latin typeface="Garamond"/>
                <a:ea typeface="MS PGothic" charset="0"/>
                <a:cs typeface="Garamond"/>
              </a:rPr>
              <a:t>primarily from teacher-led lecture</a:t>
            </a:r>
          </a:p>
          <a:p>
            <a:pPr marL="0" indent="0" eaLnBrk="1" hangingPunct="1">
              <a:buFont typeface="Arial" charset="0"/>
              <a:buChar char="•"/>
            </a:pPr>
            <a:endParaRPr lang="en-US" dirty="0">
              <a:solidFill>
                <a:srgbClr val="262626"/>
              </a:solidFill>
              <a:latin typeface="Calibri" charset="0"/>
              <a:ea typeface="MS PGothic" charset="0"/>
            </a:endParaRPr>
          </a:p>
          <a:p>
            <a:pPr marL="0" indent="0" eaLnBrk="1" hangingPunct="1">
              <a:buFont typeface="Arial" charset="0"/>
              <a:buChar char="•"/>
            </a:pPr>
            <a:endParaRPr lang="en-US" dirty="0">
              <a:solidFill>
                <a:srgbClr val="262626"/>
              </a:solidFill>
              <a:latin typeface="Calibri" charset="0"/>
              <a:ea typeface="MS PGothic" charset="0"/>
            </a:endParaRPr>
          </a:p>
        </p:txBody>
      </p:sp>
      <p:sp>
        <p:nvSpPr>
          <p:cNvPr id="238594" name="Title 1"/>
          <p:cNvSpPr>
            <a:spLocks noGrp="1"/>
          </p:cNvSpPr>
          <p:nvPr>
            <p:ph type="title"/>
          </p:nvPr>
        </p:nvSpPr>
        <p:spPr/>
        <p:txBody>
          <a:bodyPr/>
          <a:lstStyle/>
          <a:p>
            <a:pPr eaLnBrk="1" hangingPunct="1"/>
            <a:r>
              <a:rPr lang="en-US" dirty="0">
                <a:solidFill>
                  <a:srgbClr val="17375E"/>
                </a:solidFill>
                <a:latin typeface="Garamond"/>
                <a:ea typeface="MS PGothic" charset="0"/>
                <a:cs typeface="Garamond"/>
              </a:rPr>
              <a:t>Shifts Mean a Change in Practice!</a:t>
            </a:r>
          </a:p>
        </p:txBody>
      </p:sp>
      <p:sp>
        <p:nvSpPr>
          <p:cNvPr id="238596" name="Content Placeholder 3"/>
          <p:cNvSpPr>
            <a:spLocks noGrp="1"/>
          </p:cNvSpPr>
          <p:nvPr>
            <p:ph sz="half" idx="4294967295"/>
          </p:nvPr>
        </p:nvSpPr>
        <p:spPr>
          <a:xfrm>
            <a:off x="4953001" y="1752600"/>
            <a:ext cx="3886200" cy="4221163"/>
          </a:xfrm>
          <a:prstGeom prst="rect">
            <a:avLst/>
          </a:prstGeom>
          <a:ln>
            <a:solidFill>
              <a:schemeClr val="accent1"/>
            </a:solidFill>
            <a:miter lim="800000"/>
            <a:headEnd/>
            <a:tailEnd/>
          </a:ln>
        </p:spPr>
        <p:txBody>
          <a:bodyPr lIns="118872" rIns="118872"/>
          <a:lstStyle/>
          <a:p>
            <a:pPr marL="0" indent="0" eaLnBrk="1" hangingPunct="1"/>
            <a:r>
              <a:rPr lang="en-US" dirty="0">
                <a:latin typeface="Garamond"/>
                <a:ea typeface="MS PGothic" charset="0"/>
                <a:cs typeface="Garamond"/>
              </a:rPr>
              <a:t>To…</a:t>
            </a:r>
          </a:p>
          <a:p>
            <a:pPr marL="0" indent="0" eaLnBrk="1" hangingPunct="1"/>
            <a:endParaRPr lang="en-US" dirty="0">
              <a:latin typeface="Garamond"/>
              <a:ea typeface="MS PGothic" charset="0"/>
              <a:cs typeface="Garamond"/>
            </a:endParaRPr>
          </a:p>
          <a:p>
            <a:pPr marL="0" indent="0" eaLnBrk="1" hangingPunct="1"/>
            <a:r>
              <a:rPr lang="en-US" dirty="0">
                <a:latin typeface="Garamond"/>
                <a:ea typeface="MS PGothic" charset="0"/>
                <a:cs typeface="Garamond"/>
              </a:rPr>
              <a:t>Content knowledge comes from a </a:t>
            </a:r>
            <a:r>
              <a:rPr lang="en-US" i="1" dirty="0">
                <a:latin typeface="Garamond"/>
                <a:ea typeface="MS PGothic" charset="0"/>
                <a:cs typeface="Garamond"/>
              </a:rPr>
              <a:t>balance</a:t>
            </a:r>
            <a:r>
              <a:rPr lang="en-US" dirty="0">
                <a:latin typeface="Garamond"/>
                <a:ea typeface="MS PGothic" charset="0"/>
                <a:cs typeface="Garamond"/>
              </a:rPr>
              <a:t> of </a:t>
            </a:r>
            <a:r>
              <a:rPr lang="en-US" b="1" dirty="0">
                <a:latin typeface="Garamond"/>
                <a:ea typeface="MS PGothic" charset="0"/>
                <a:cs typeface="Garamond"/>
              </a:rPr>
              <a:t>reading</a:t>
            </a:r>
            <a:r>
              <a:rPr lang="en-US" dirty="0">
                <a:latin typeface="Garamond"/>
                <a:ea typeface="MS PGothic" charset="0"/>
                <a:cs typeface="Garamond"/>
              </a:rPr>
              <a:t>, </a:t>
            </a:r>
            <a:r>
              <a:rPr lang="en-US" b="1" dirty="0">
                <a:latin typeface="Garamond"/>
                <a:ea typeface="MS PGothic" charset="0"/>
                <a:cs typeface="Garamond"/>
              </a:rPr>
              <a:t>writing</a:t>
            </a:r>
            <a:r>
              <a:rPr lang="en-US" dirty="0">
                <a:latin typeface="Garamond"/>
                <a:ea typeface="MS PGothic" charset="0"/>
                <a:cs typeface="Garamond"/>
              </a:rPr>
              <a:t> lecture, and hands-on experience</a:t>
            </a:r>
          </a:p>
        </p:txBody>
      </p:sp>
      <p:sp>
        <p:nvSpPr>
          <p:cNvPr id="238597" name="Slide Number Placeholder 4"/>
          <p:cNvSpPr>
            <a:spLocks noGrp="1"/>
          </p:cNvSpPr>
          <p:nvPr>
            <p:ph type="sldNum" sz="quarter" idx="4294967295"/>
          </p:nvPr>
        </p:nvSpPr>
        <p:spPr bwMode="auto">
          <a:xfrm>
            <a:off x="7010400" y="6542088"/>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ABDBDDC4-95C9-6F44-A2AA-64AFEAA5F703}" type="slidenum">
              <a:rPr lang="en-US">
                <a:solidFill>
                  <a:schemeClr val="bg1"/>
                </a:solidFill>
              </a:rPr>
              <a:pPr eaLnBrk="1" hangingPunct="1"/>
              <a:t>36</a:t>
            </a:fld>
            <a:endParaRPr lang="en-US">
              <a:solidFill>
                <a:schemeClr val="bg1"/>
              </a:solidFill>
            </a:endParaRPr>
          </a:p>
        </p:txBody>
      </p:sp>
      <p:sp>
        <p:nvSpPr>
          <p:cNvPr id="2" name="Right Arrow 1"/>
          <p:cNvSpPr/>
          <p:nvPr/>
        </p:nvSpPr>
        <p:spPr>
          <a:xfrm>
            <a:off x="4189413" y="3155950"/>
            <a:ext cx="685800" cy="6413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2430426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Garamond"/>
                <a:cs typeface="Garamond"/>
              </a:rPr>
              <a:t>ELA/Literacy Shifts in action</a:t>
            </a:r>
            <a:endParaRPr lang="en-US" sz="4800" dirty="0">
              <a:latin typeface="Garamond"/>
              <a:cs typeface="Garamond"/>
            </a:endParaRPr>
          </a:p>
        </p:txBody>
      </p:sp>
      <p:sp>
        <p:nvSpPr>
          <p:cNvPr id="3" name="Content Placeholder 2"/>
          <p:cNvSpPr>
            <a:spLocks noGrp="1"/>
          </p:cNvSpPr>
          <p:nvPr>
            <p:ph idx="1"/>
          </p:nvPr>
        </p:nvSpPr>
        <p:spPr/>
        <p:txBody>
          <a:bodyPr/>
          <a:lstStyle/>
          <a:p>
            <a:endParaRPr lang="en-US" dirty="0" smtClean="0">
              <a:latin typeface="Garamond"/>
              <a:cs typeface="Garamond"/>
              <a:hlinkClick r:id="rId3" action="ppaction://hlinkfile"/>
            </a:endParaRPr>
          </a:p>
          <a:p>
            <a:r>
              <a:rPr lang="en-US" dirty="0">
                <a:hlinkClick r:id="rId4" action="ppaction://hlinkfile"/>
              </a:rPr>
              <a:t>http://www.youtube.com/watch?v=xV3rYB79lcU</a:t>
            </a:r>
            <a:endParaRPr lang="en-US" dirty="0"/>
          </a:p>
          <a:p>
            <a:endParaRPr lang="en-US" dirty="0">
              <a:latin typeface="Garamond"/>
              <a:cs typeface="Garamond"/>
              <a:hlinkClick r:id="rId3" action="ppaction://hlinkfile"/>
            </a:endParaRPr>
          </a:p>
          <a:p>
            <a:endParaRPr lang="en-US" dirty="0" smtClean="0">
              <a:latin typeface="Garamond"/>
              <a:cs typeface="Garamond"/>
              <a:hlinkClick r:id="rId3" action="ppaction://hlinkfile"/>
            </a:endParaRPr>
          </a:p>
          <a:p>
            <a:r>
              <a:rPr lang="en-US" dirty="0" smtClean="0">
                <a:latin typeface="Garamond"/>
                <a:cs typeface="Garamond"/>
                <a:hlinkClick r:id="rId3" action="ppaction://hlinkfile"/>
              </a:rPr>
              <a:t>https</a:t>
            </a:r>
            <a:r>
              <a:rPr lang="en-US" dirty="0">
                <a:latin typeface="Garamond"/>
                <a:cs typeface="Garamond"/>
                <a:hlinkClick r:id="rId3" action="ppaction://hlinkfile"/>
              </a:rPr>
              <a:t>://www.teachingchannel.org/videos/ninth-grade-biology-lesson</a:t>
            </a:r>
            <a:endParaRPr lang="en-US" dirty="0">
              <a:latin typeface="Garamond"/>
              <a:cs typeface="Garamond"/>
            </a:endParaRPr>
          </a:p>
          <a:p>
            <a:endParaRPr lang="en-US" dirty="0">
              <a:latin typeface="Garamond"/>
              <a:cs typeface="Garamond"/>
            </a:endParaRPr>
          </a:p>
        </p:txBody>
      </p:sp>
      <p:sp>
        <p:nvSpPr>
          <p:cNvPr id="4" name="Slide Number Placeholder 3"/>
          <p:cNvSpPr>
            <a:spLocks noGrp="1"/>
          </p:cNvSpPr>
          <p:nvPr>
            <p:ph type="sldNum" sz="quarter" idx="10"/>
          </p:nvPr>
        </p:nvSpPr>
        <p:spPr/>
        <p:txBody>
          <a:bodyPr/>
          <a:lstStyle/>
          <a:p>
            <a:pPr>
              <a:defRPr/>
            </a:pPr>
            <a:fld id="{2C20E3A2-6BA4-4939-94B2-420200E79317}" type="slidenum">
              <a:rPr lang="en-US" smtClean="0"/>
              <a:pPr>
                <a:defRPr/>
              </a:pPr>
              <a:t>37</a:t>
            </a:fld>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581400"/>
            <a:ext cx="4114800" cy="282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6229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a:cs typeface="Garamond"/>
              </a:rPr>
              <a:t>Activity: Create your own Venn</a:t>
            </a:r>
            <a:endParaRPr lang="en-US" dirty="0">
              <a:latin typeface="Garamond"/>
              <a:cs typeface="Garamond"/>
            </a:endParaRPr>
          </a:p>
        </p:txBody>
      </p:sp>
      <p:sp>
        <p:nvSpPr>
          <p:cNvPr id="3" name="Content Placeholder 2"/>
          <p:cNvSpPr>
            <a:spLocks noGrp="1"/>
          </p:cNvSpPr>
          <p:nvPr>
            <p:ph sz="quarter" idx="13"/>
          </p:nvPr>
        </p:nvSpPr>
        <p:spPr>
          <a:xfrm>
            <a:off x="1066800" y="1295400"/>
            <a:ext cx="7620000" cy="4572000"/>
          </a:xfrm>
        </p:spPr>
        <p:txBody>
          <a:bodyPr/>
          <a:lstStyle/>
          <a:p>
            <a:pPr marL="0" indent="0"/>
            <a:endParaRPr lang="en-US" sz="2400" dirty="0">
              <a:latin typeface="Garamond"/>
              <a:cs typeface="Garamond"/>
            </a:endParaRPr>
          </a:p>
          <a:p>
            <a:pPr>
              <a:buFont typeface="Arial"/>
              <a:buChar char="•"/>
            </a:pPr>
            <a:r>
              <a:rPr lang="en-US" sz="2400" dirty="0" smtClean="0">
                <a:latin typeface="Garamond"/>
                <a:cs typeface="Garamond"/>
              </a:rPr>
              <a:t>Compare and contrast two classrooms in the videos</a:t>
            </a:r>
          </a:p>
          <a:p>
            <a:pPr>
              <a:buFont typeface="Arial"/>
              <a:buChar char="•"/>
            </a:pPr>
            <a:r>
              <a:rPr lang="en-US" sz="2400" dirty="0" smtClean="0">
                <a:latin typeface="Garamond"/>
                <a:cs typeface="Garamond"/>
              </a:rPr>
              <a:t>Share notes and discuss</a:t>
            </a:r>
          </a:p>
          <a:p>
            <a:pPr>
              <a:buFont typeface="Arial"/>
              <a:buChar char="•"/>
            </a:pPr>
            <a:r>
              <a:rPr lang="en-US" sz="2400" dirty="0" smtClean="0">
                <a:latin typeface="Garamond"/>
                <a:cs typeface="Garamond"/>
              </a:rPr>
              <a:t>Create your own Venn diagram using hula hoops, index cards and markers/pens</a:t>
            </a:r>
            <a:endParaRPr lang="en-US" sz="2400" dirty="0">
              <a:latin typeface="Garamond"/>
              <a:cs typeface="Garamond"/>
            </a:endParaRPr>
          </a:p>
        </p:txBody>
      </p:sp>
    </p:spTree>
    <p:extLst>
      <p:ext uri="{BB962C8B-B14F-4D97-AF65-F5344CB8AC3E}">
        <p14:creationId xmlns:p14="http://schemas.microsoft.com/office/powerpoint/2010/main" val="1636688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Content Placeholder 2"/>
          <p:cNvSpPr>
            <a:spLocks noGrp="1"/>
          </p:cNvSpPr>
          <p:nvPr>
            <p:ph sz="half" idx="1"/>
          </p:nvPr>
        </p:nvSpPr>
        <p:spPr>
          <a:ln>
            <a:solidFill>
              <a:schemeClr val="accent1"/>
            </a:solidFill>
            <a:miter lim="800000"/>
            <a:headEnd/>
            <a:tailEnd/>
          </a:ln>
        </p:spPr>
        <p:txBody>
          <a:bodyPr lIns="118872" rIns="118872"/>
          <a:lstStyle/>
          <a:p>
            <a:pPr marL="0" indent="0" eaLnBrk="1" hangingPunct="1"/>
            <a:r>
              <a:rPr lang="en-US" dirty="0" smtClean="0">
                <a:solidFill>
                  <a:srgbClr val="262626"/>
                </a:solidFill>
                <a:latin typeface="Garamond"/>
                <a:cs typeface="Garamond"/>
              </a:rPr>
              <a:t>From…</a:t>
            </a:r>
          </a:p>
          <a:p>
            <a:pPr marL="0" indent="0" eaLnBrk="1" hangingPunct="1"/>
            <a:endParaRPr lang="en-US" dirty="0" smtClean="0">
              <a:solidFill>
                <a:srgbClr val="262626"/>
              </a:solidFill>
              <a:latin typeface="Garamond"/>
              <a:cs typeface="Garamond"/>
            </a:endParaRPr>
          </a:p>
          <a:p>
            <a:pPr marL="0" indent="0" eaLnBrk="1" hangingPunct="1"/>
            <a:r>
              <a:rPr lang="en-US" dirty="0" smtClean="0">
                <a:solidFill>
                  <a:srgbClr val="262626"/>
                </a:solidFill>
                <a:latin typeface="Garamond"/>
                <a:cs typeface="Garamond"/>
              </a:rPr>
              <a:t>Content knowledge </a:t>
            </a:r>
            <a:r>
              <a:rPr lang="en-US" i="1" dirty="0" smtClean="0">
                <a:solidFill>
                  <a:srgbClr val="262626"/>
                </a:solidFill>
                <a:latin typeface="Garamond"/>
                <a:cs typeface="Garamond"/>
              </a:rPr>
              <a:t>primarily from teacher-led lecture</a:t>
            </a:r>
          </a:p>
          <a:p>
            <a:pPr marL="0" indent="0" eaLnBrk="1" hangingPunct="1">
              <a:buFont typeface="Arial" charset="0"/>
              <a:buChar char="•"/>
            </a:pPr>
            <a:endParaRPr lang="en-US" dirty="0" smtClean="0">
              <a:solidFill>
                <a:srgbClr val="262626"/>
              </a:solidFill>
              <a:latin typeface="Garamond"/>
              <a:cs typeface="Garamond"/>
            </a:endParaRPr>
          </a:p>
          <a:p>
            <a:pPr marL="0" indent="0" eaLnBrk="1" hangingPunct="1">
              <a:buFont typeface="Arial" charset="0"/>
              <a:buChar char="•"/>
            </a:pPr>
            <a:endParaRPr lang="en-US" dirty="0" smtClean="0">
              <a:solidFill>
                <a:srgbClr val="262626"/>
              </a:solidFill>
            </a:endParaRPr>
          </a:p>
        </p:txBody>
      </p:sp>
      <p:sp>
        <p:nvSpPr>
          <p:cNvPr id="238596" name="Content Placeholder 3"/>
          <p:cNvSpPr>
            <a:spLocks noGrp="1"/>
          </p:cNvSpPr>
          <p:nvPr>
            <p:ph sz="half" idx="2"/>
          </p:nvPr>
        </p:nvSpPr>
        <p:spPr>
          <a:ln>
            <a:solidFill>
              <a:schemeClr val="accent1"/>
            </a:solidFill>
            <a:miter lim="800000"/>
            <a:headEnd/>
            <a:tailEnd/>
          </a:ln>
        </p:spPr>
        <p:txBody>
          <a:bodyPr lIns="118872" rIns="118872"/>
          <a:lstStyle/>
          <a:p>
            <a:pPr marL="0" indent="0" eaLnBrk="1" hangingPunct="1"/>
            <a:r>
              <a:rPr lang="en-US" dirty="0" smtClean="0">
                <a:latin typeface="Garamond"/>
                <a:cs typeface="Garamond"/>
              </a:rPr>
              <a:t>To…</a:t>
            </a:r>
          </a:p>
          <a:p>
            <a:pPr marL="0" indent="0" eaLnBrk="1" hangingPunct="1"/>
            <a:endParaRPr lang="en-US" dirty="0" smtClean="0">
              <a:latin typeface="Garamond"/>
              <a:cs typeface="Garamond"/>
            </a:endParaRPr>
          </a:p>
          <a:p>
            <a:pPr marL="0" indent="0" eaLnBrk="1" hangingPunct="1"/>
            <a:r>
              <a:rPr lang="en-US" dirty="0" smtClean="0">
                <a:latin typeface="Garamond"/>
                <a:cs typeface="Garamond"/>
              </a:rPr>
              <a:t>Content knowledge comes from a </a:t>
            </a:r>
            <a:r>
              <a:rPr lang="en-US" i="1" dirty="0" smtClean="0">
                <a:latin typeface="Garamond"/>
                <a:cs typeface="Garamond"/>
              </a:rPr>
              <a:t>balance</a:t>
            </a:r>
            <a:r>
              <a:rPr lang="en-US" dirty="0" smtClean="0">
                <a:latin typeface="Garamond"/>
                <a:cs typeface="Garamond"/>
              </a:rPr>
              <a:t> of </a:t>
            </a:r>
            <a:r>
              <a:rPr lang="en-US" b="1" dirty="0" smtClean="0">
                <a:latin typeface="Garamond"/>
                <a:cs typeface="Garamond"/>
              </a:rPr>
              <a:t>reading</a:t>
            </a:r>
            <a:r>
              <a:rPr lang="en-US" dirty="0" smtClean="0">
                <a:latin typeface="Garamond"/>
                <a:cs typeface="Garamond"/>
              </a:rPr>
              <a:t>, </a:t>
            </a:r>
            <a:r>
              <a:rPr lang="en-US" b="1" dirty="0" smtClean="0">
                <a:latin typeface="Garamond"/>
                <a:cs typeface="Garamond"/>
              </a:rPr>
              <a:t>writing</a:t>
            </a:r>
            <a:r>
              <a:rPr lang="en-US" dirty="0" smtClean="0">
                <a:latin typeface="Garamond"/>
                <a:cs typeface="Garamond"/>
              </a:rPr>
              <a:t> lecture, and hands-on experience</a:t>
            </a:r>
          </a:p>
        </p:txBody>
      </p:sp>
      <p:sp>
        <p:nvSpPr>
          <p:cNvPr id="2385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850B238-85F7-4448-870D-4F3B2001C873}" type="slidenum">
              <a:rPr lang="en-US" smtClean="0">
                <a:solidFill>
                  <a:schemeClr val="bg1"/>
                </a:solidFill>
              </a:rPr>
              <a:pPr eaLnBrk="1" hangingPunct="1"/>
              <a:t>39</a:t>
            </a:fld>
            <a:endParaRPr lang="en-US" smtClean="0">
              <a:solidFill>
                <a:schemeClr val="bg1"/>
              </a:solidFill>
            </a:endParaRPr>
          </a:p>
        </p:txBody>
      </p:sp>
      <p:sp>
        <p:nvSpPr>
          <p:cNvPr id="238594" name="Title 1"/>
          <p:cNvSpPr>
            <a:spLocks noGrp="1"/>
          </p:cNvSpPr>
          <p:nvPr>
            <p:ph type="title" idx="4294967295"/>
          </p:nvPr>
        </p:nvSpPr>
        <p:spPr>
          <a:xfrm>
            <a:off x="914400" y="244475"/>
            <a:ext cx="8229600" cy="868363"/>
          </a:xfrm>
          <a:prstGeom prst="rect">
            <a:avLst/>
          </a:prstGeom>
        </p:spPr>
        <p:txBody>
          <a:bodyPr/>
          <a:lstStyle/>
          <a:p>
            <a:pPr eaLnBrk="1" hangingPunct="1"/>
            <a:r>
              <a:rPr lang="en-US" dirty="0" smtClean="0">
                <a:solidFill>
                  <a:srgbClr val="17375E"/>
                </a:solidFill>
                <a:latin typeface="Garamond"/>
                <a:cs typeface="Garamond"/>
              </a:rPr>
              <a:t>Shifts Mean a Change in Practice!</a:t>
            </a:r>
          </a:p>
        </p:txBody>
      </p:sp>
      <p:sp>
        <p:nvSpPr>
          <p:cNvPr id="2" name="Right Arrow 1"/>
          <p:cNvSpPr/>
          <p:nvPr/>
        </p:nvSpPr>
        <p:spPr>
          <a:xfrm>
            <a:off x="4189413" y="3155950"/>
            <a:ext cx="685800" cy="6413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5327790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latin typeface="Garamond"/>
                <a:cs typeface="Garamond"/>
              </a:rPr>
              <a:t>WORD SCRAMBLE COMPETITION</a:t>
            </a:r>
            <a:endParaRPr lang="en-US" sz="3600" dirty="0">
              <a:latin typeface="Garamond"/>
              <a:cs typeface="Garamond"/>
            </a:endParaRPr>
          </a:p>
        </p:txBody>
      </p:sp>
      <p:sp>
        <p:nvSpPr>
          <p:cNvPr id="6" name="Content Placeholder 5"/>
          <p:cNvSpPr>
            <a:spLocks noGrp="1"/>
          </p:cNvSpPr>
          <p:nvPr>
            <p:ph idx="1"/>
          </p:nvPr>
        </p:nvSpPr>
        <p:spPr/>
        <p:txBody>
          <a:bodyPr/>
          <a:lstStyle/>
          <a:p>
            <a:r>
              <a:rPr lang="en-US" dirty="0" smtClean="0">
                <a:latin typeface="Garamond"/>
                <a:cs typeface="Garamond"/>
              </a:rPr>
              <a:t>When I say go…</a:t>
            </a:r>
          </a:p>
          <a:p>
            <a:pPr marL="342900" indent="-342900">
              <a:buFontTx/>
              <a:buChar char="-"/>
            </a:pPr>
            <a:r>
              <a:rPr lang="en-US" dirty="0">
                <a:latin typeface="Garamond"/>
                <a:cs typeface="Garamond"/>
              </a:rPr>
              <a:t>T</a:t>
            </a:r>
            <a:r>
              <a:rPr lang="en-US" dirty="0" smtClean="0">
                <a:latin typeface="Garamond"/>
                <a:cs typeface="Garamond"/>
              </a:rPr>
              <a:t>urn over your paper and complete every item as quickly as you can</a:t>
            </a:r>
          </a:p>
          <a:p>
            <a:pPr marL="342900" indent="-342900">
              <a:buFontTx/>
              <a:buChar char="-"/>
            </a:pPr>
            <a:r>
              <a:rPr lang="en-US" dirty="0" smtClean="0">
                <a:latin typeface="Garamond"/>
                <a:cs typeface="Garamond"/>
              </a:rPr>
              <a:t>Stand when you are finished</a:t>
            </a:r>
          </a:p>
          <a:p>
            <a:pPr marL="342900" indent="-342900">
              <a:buFontTx/>
              <a:buChar char="-"/>
            </a:pPr>
            <a:r>
              <a:rPr lang="en-US" dirty="0" smtClean="0">
                <a:latin typeface="Garamond"/>
                <a:cs typeface="Garamond"/>
              </a:rPr>
              <a:t>The people who finish fastest with all correct answers win! </a:t>
            </a:r>
            <a:endParaRPr lang="en-US" dirty="0">
              <a:latin typeface="Garamond"/>
              <a:cs typeface="Garamond"/>
            </a:endParaRPr>
          </a:p>
        </p:txBody>
      </p:sp>
      <p:sp>
        <p:nvSpPr>
          <p:cNvPr id="4" name="Slide Number Placeholder 3"/>
          <p:cNvSpPr>
            <a:spLocks noGrp="1"/>
          </p:cNvSpPr>
          <p:nvPr>
            <p:ph type="sldNum" sz="quarter" idx="10"/>
          </p:nvPr>
        </p:nvSpPr>
        <p:spPr/>
        <p:txBody>
          <a:bodyPr/>
          <a:lstStyle/>
          <a:p>
            <a:pPr>
              <a:defRPr/>
            </a:pPr>
            <a:fld id="{1B42F14F-B559-8D4B-B7C8-4EB4C98A073F}" type="slidenum">
              <a:rPr lang="en-US" smtClean="0"/>
              <a:pPr>
                <a:defRPr/>
              </a:pPr>
              <a:t>4</a:t>
            </a:fld>
            <a:endParaRPr lang="en-US"/>
          </a:p>
        </p:txBody>
      </p:sp>
    </p:spTree>
    <p:extLst>
      <p:ext uri="{BB962C8B-B14F-4D97-AF65-F5344CB8AC3E}">
        <p14:creationId xmlns:p14="http://schemas.microsoft.com/office/powerpoint/2010/main" val="308896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3200" b="1" dirty="0">
                <a:latin typeface="Garamond"/>
                <a:cs typeface="Garamond"/>
              </a:rPr>
              <a:t>A closer look at </a:t>
            </a:r>
            <a:endParaRPr lang="en-US" sz="3200" b="1" dirty="0" smtClean="0">
              <a:latin typeface="Garamond"/>
              <a:cs typeface="Garamond"/>
            </a:endParaRPr>
          </a:p>
          <a:p>
            <a:pPr algn="ctr"/>
            <a:r>
              <a:rPr lang="en-US" sz="3200" b="1" dirty="0" smtClean="0">
                <a:latin typeface="Garamond"/>
                <a:cs typeface="Garamond"/>
              </a:rPr>
              <a:t>Text </a:t>
            </a:r>
            <a:r>
              <a:rPr lang="en-US" sz="3200" b="1" dirty="0">
                <a:latin typeface="Garamond"/>
                <a:cs typeface="Garamond"/>
              </a:rPr>
              <a:t>Dependent Questions…</a:t>
            </a:r>
          </a:p>
        </p:txBody>
      </p:sp>
      <p:sp>
        <p:nvSpPr>
          <p:cNvPr id="4" name="Slide Number Placeholder 3"/>
          <p:cNvSpPr>
            <a:spLocks noGrp="1"/>
          </p:cNvSpPr>
          <p:nvPr>
            <p:ph type="sldNum" sz="quarter" idx="10"/>
          </p:nvPr>
        </p:nvSpPr>
        <p:spPr/>
        <p:txBody>
          <a:bodyPr/>
          <a:lstStyle/>
          <a:p>
            <a:pPr>
              <a:defRPr/>
            </a:pPr>
            <a:fld id="{2C20E3A2-6BA4-4939-94B2-420200E79317}" type="slidenum">
              <a:rPr lang="en-US" smtClean="0"/>
              <a:pPr>
                <a:defRPr/>
              </a:pPr>
              <a:t>40</a:t>
            </a:fld>
            <a:endParaRPr lang="en-US" dirty="0"/>
          </a:p>
        </p:txBody>
      </p:sp>
    </p:spTree>
    <p:extLst>
      <p:ext uri="{BB962C8B-B14F-4D97-AF65-F5344CB8AC3E}">
        <p14:creationId xmlns:p14="http://schemas.microsoft.com/office/powerpoint/2010/main" val="2856368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17"/>
          <p:cNvSpPr>
            <a:spLocks noGrp="1"/>
          </p:cNvSpPr>
          <p:nvPr>
            <p:ph sz="quarter" idx="10"/>
          </p:nvPr>
        </p:nvSpPr>
        <p:spPr>
          <a:xfrm>
            <a:off x="990600" y="1295400"/>
            <a:ext cx="6096000" cy="3349390"/>
          </a:xfrm>
        </p:spPr>
        <p:txBody>
          <a:bodyPr lIns="91425" tIns="45700" rIns="91425" bIns="45700">
            <a:spAutoFit/>
          </a:bodyPr>
          <a:lstStyle/>
          <a:p>
            <a:pPr marL="465138" indent="-465138" eaLnBrk="1" hangingPunct="1">
              <a:lnSpc>
                <a:spcPct val="114000"/>
              </a:lnSpc>
              <a:spcBef>
                <a:spcPts val="1800"/>
              </a:spcBef>
              <a:buClr>
                <a:srgbClr val="000000"/>
              </a:buClr>
              <a:buSzPct val="132000"/>
              <a:buFont typeface="Wingdings" charset="0"/>
              <a:buChar char="Ø"/>
            </a:pPr>
            <a:r>
              <a:rPr lang="en-US" dirty="0">
                <a:solidFill>
                  <a:srgbClr val="262626"/>
                </a:solidFill>
                <a:latin typeface="Garamond"/>
                <a:cs typeface="Garamond"/>
                <a:sym typeface="Arial" charset="0"/>
              </a:rPr>
              <a:t>Low-level, literal, or recall questions</a:t>
            </a:r>
          </a:p>
          <a:p>
            <a:pPr marL="465138" indent="-465138" eaLnBrk="1" hangingPunct="1">
              <a:lnSpc>
                <a:spcPct val="114000"/>
              </a:lnSpc>
              <a:spcBef>
                <a:spcPts val="1800"/>
              </a:spcBef>
              <a:buClr>
                <a:srgbClr val="000000"/>
              </a:buClr>
              <a:buSzPct val="132000"/>
              <a:buFont typeface="Wingdings" charset="0"/>
              <a:buChar char="Ø"/>
            </a:pPr>
            <a:r>
              <a:rPr lang="en-US" dirty="0">
                <a:solidFill>
                  <a:srgbClr val="262626"/>
                </a:solidFill>
                <a:latin typeface="Garamond"/>
                <a:cs typeface="Garamond"/>
                <a:sym typeface="Arial" charset="0"/>
              </a:rPr>
              <a:t>Focused on comprehension strategies</a:t>
            </a:r>
          </a:p>
          <a:p>
            <a:pPr marL="465138" indent="-465138" eaLnBrk="1" hangingPunct="1">
              <a:lnSpc>
                <a:spcPct val="114000"/>
              </a:lnSpc>
              <a:spcBef>
                <a:spcPts val="1800"/>
              </a:spcBef>
              <a:buClr>
                <a:srgbClr val="000000"/>
              </a:buClr>
              <a:buSzPct val="132000"/>
              <a:buFont typeface="Wingdings" charset="0"/>
              <a:buChar char="Ø"/>
            </a:pPr>
            <a:r>
              <a:rPr lang="en-US" dirty="0">
                <a:solidFill>
                  <a:srgbClr val="262626"/>
                </a:solidFill>
                <a:latin typeface="Garamond"/>
                <a:cs typeface="Garamond"/>
                <a:sym typeface="Arial" charset="0"/>
              </a:rPr>
              <a:t>Just questions…</a:t>
            </a:r>
          </a:p>
        </p:txBody>
      </p:sp>
      <p:sp>
        <p:nvSpPr>
          <p:cNvPr id="34817" name="Shape 116"/>
          <p:cNvSpPr>
            <a:spLocks noGrp="1"/>
          </p:cNvSpPr>
          <p:nvPr>
            <p:ph type="title"/>
          </p:nvPr>
        </p:nvSpPr>
        <p:spPr>
          <a:xfrm>
            <a:off x="457200" y="274638"/>
            <a:ext cx="8229600" cy="646290"/>
          </a:xfrm>
        </p:spPr>
        <p:txBody>
          <a:bodyPr lIns="91425" tIns="45700" rIns="91425" bIns="45700">
            <a:spAutoFit/>
          </a:bodyPr>
          <a:lstStyle/>
          <a:p>
            <a:pPr eaLnBrk="1" hangingPunct="1">
              <a:buClr>
                <a:srgbClr val="000000"/>
              </a:buClr>
              <a:buSzPct val="25000"/>
            </a:pPr>
            <a:r>
              <a:rPr lang="en-US" sz="3600" dirty="0">
                <a:solidFill>
                  <a:srgbClr val="17375E"/>
                </a:solidFill>
                <a:latin typeface="Garamond"/>
                <a:cs typeface="Garamond"/>
                <a:sym typeface="Arial" charset="0"/>
              </a:rPr>
              <a:t>Text-Dependent Questions are not…</a:t>
            </a:r>
          </a:p>
        </p:txBody>
      </p:sp>
      <p:sp>
        <p:nvSpPr>
          <p:cNvPr id="34819" name="Slide Number Placeholder 5"/>
          <p:cNvSpPr>
            <a:spLocks noGrp="1"/>
          </p:cNvSpPr>
          <p:nvPr>
            <p:ph type="sldNum" sz="quarter" idx="4294967295"/>
          </p:nvPr>
        </p:nvSpPr>
        <p:spPr>
          <a:xfrm>
            <a:off x="7010400" y="6550025"/>
            <a:ext cx="2133600" cy="320675"/>
          </a:xfrm>
          <a:prstGeom prst="rect">
            <a:avLst/>
          </a:prstGeo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F8FE330F-E8E3-2849-8D6C-7E30B5150C4C}" type="slidenum">
              <a:rPr lang="en-US">
                <a:solidFill>
                  <a:srgbClr val="FFFFFF"/>
                </a:solidFill>
              </a:rPr>
              <a:pPr eaLnBrk="1" hangingPunct="1"/>
              <a:t>41</a:t>
            </a:fld>
            <a:endParaRPr lang="en-US">
              <a:solidFill>
                <a:srgbClr val="FFFFFF"/>
              </a:solidFill>
            </a:endParaRPr>
          </a:p>
        </p:txBody>
      </p:sp>
    </p:spTree>
    <p:extLst>
      <p:ext uri="{BB962C8B-B14F-4D97-AF65-F5344CB8AC3E}">
        <p14:creationId xmlns:p14="http://schemas.microsoft.com/office/powerpoint/2010/main" val="2349623549"/>
      </p:ext>
    </p:extLst>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24"/>
          <p:cNvSpPr>
            <a:spLocks noGrp="1"/>
          </p:cNvSpPr>
          <p:nvPr>
            <p:ph sz="quarter" idx="10"/>
          </p:nvPr>
        </p:nvSpPr>
        <p:spPr>
          <a:xfrm>
            <a:off x="990600" y="1066800"/>
            <a:ext cx="7543800" cy="5118694"/>
          </a:xfrm>
        </p:spPr>
        <p:txBody>
          <a:bodyPr wrap="square"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Garamond"/>
                <a:cs typeface="Garamond"/>
                <a:sym typeface="Arial" charset="0"/>
              </a:rPr>
              <a:t>Can </a:t>
            </a:r>
            <a:r>
              <a:rPr lang="en-US" sz="2800" i="1" dirty="0">
                <a:solidFill>
                  <a:srgbClr val="262626"/>
                </a:solidFill>
                <a:latin typeface="Garamond"/>
                <a:cs typeface="Garamond"/>
                <a:sym typeface="Arial" charset="0"/>
              </a:rPr>
              <a:t>only</a:t>
            </a:r>
            <a:r>
              <a:rPr lang="en-US" sz="2800" dirty="0">
                <a:solidFill>
                  <a:srgbClr val="262626"/>
                </a:solidFill>
                <a:latin typeface="Garamond"/>
                <a:cs typeface="Garamond"/>
                <a:sym typeface="Arial" charset="0"/>
              </a:rPr>
              <a:t> be answered with evidence from the text.</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Garamond"/>
                <a:cs typeface="Garamond"/>
                <a:sym typeface="Arial" charset="0"/>
              </a:rPr>
              <a:t>Can be literal (checking for understanding) but must also involve analysis, synthesis, evaluation.</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Garamond"/>
                <a:cs typeface="Garamond"/>
                <a:sym typeface="Arial" charset="0"/>
              </a:rPr>
              <a:t>Focus on word, sentence, and paragraph, as well as larger ideas, themes, or events.</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Garamond"/>
                <a:cs typeface="Garamond"/>
                <a:sym typeface="Arial" charset="0"/>
              </a:rPr>
              <a:t>Focus on difficult portions of text in order to enhance reading proficiency.</a:t>
            </a:r>
          </a:p>
          <a:p>
            <a:pPr marL="342900" indent="-342900" eaLnBrk="1" hangingPunct="1">
              <a:lnSpc>
                <a:spcPct val="114000"/>
              </a:lnSpc>
              <a:spcBef>
                <a:spcPts val="1200"/>
              </a:spcBef>
              <a:buClr>
                <a:srgbClr val="000000"/>
              </a:buClr>
              <a:buSzPct val="132000"/>
              <a:buFont typeface="Arial" charset="0"/>
              <a:buChar char="•"/>
            </a:pPr>
            <a:r>
              <a:rPr lang="en-US" sz="2800" dirty="0">
                <a:solidFill>
                  <a:srgbClr val="262626"/>
                </a:solidFill>
                <a:latin typeface="Garamond"/>
                <a:cs typeface="Garamond"/>
                <a:sym typeface="Arial" charset="0"/>
              </a:rPr>
              <a:t>Can also include prompts for writing and discussion questions.</a:t>
            </a:r>
          </a:p>
        </p:txBody>
      </p:sp>
      <p:sp>
        <p:nvSpPr>
          <p:cNvPr id="36865" name="Shape 123"/>
          <p:cNvSpPr>
            <a:spLocks noGrp="1"/>
          </p:cNvSpPr>
          <p:nvPr>
            <p:ph type="title"/>
          </p:nvPr>
        </p:nvSpPr>
        <p:spPr>
          <a:xfrm>
            <a:off x="457200" y="274638"/>
            <a:ext cx="8229600" cy="677068"/>
          </a:xfrm>
        </p:spPr>
        <p:txBody>
          <a:bodyPr lIns="91425" tIns="45700" rIns="91425" bIns="45700">
            <a:spAutoFit/>
          </a:bodyPr>
          <a:lstStyle/>
          <a:p>
            <a:pPr eaLnBrk="1" hangingPunct="1">
              <a:buClr>
                <a:srgbClr val="000000"/>
              </a:buClr>
              <a:buSzPct val="25000"/>
            </a:pPr>
            <a:r>
              <a:rPr lang="en-US" sz="3800" dirty="0">
                <a:solidFill>
                  <a:srgbClr val="17375E"/>
                </a:solidFill>
                <a:latin typeface="Garamond"/>
                <a:cs typeface="Garamond"/>
                <a:sym typeface="Arial" charset="0"/>
              </a:rPr>
              <a:t>Text-Dependent Questions...</a:t>
            </a:r>
          </a:p>
        </p:txBody>
      </p:sp>
      <p:sp>
        <p:nvSpPr>
          <p:cNvPr id="36867" name="Slide Number Placeholder 5"/>
          <p:cNvSpPr>
            <a:spLocks noGrp="1"/>
          </p:cNvSpPr>
          <p:nvPr>
            <p:ph type="sldNum" sz="quarter" idx="4294967295"/>
          </p:nvPr>
        </p:nvSpPr>
        <p:spPr>
          <a:xfrm>
            <a:off x="7010400" y="6550025"/>
            <a:ext cx="2133600" cy="320675"/>
          </a:xfrm>
          <a:prstGeom prst="rect">
            <a:avLst/>
          </a:prstGeo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F87647FE-6199-944D-9450-AB457D633E78}" type="slidenum">
              <a:rPr lang="en-US">
                <a:solidFill>
                  <a:srgbClr val="FFFFFF"/>
                </a:solidFill>
              </a:rPr>
              <a:pPr eaLnBrk="1" hangingPunct="1"/>
              <a:t>42</a:t>
            </a:fld>
            <a:endParaRPr lang="en-US">
              <a:solidFill>
                <a:srgbClr val="FFFFFF"/>
              </a:solidFill>
            </a:endParaRPr>
          </a:p>
        </p:txBody>
      </p:sp>
    </p:spTree>
    <p:extLst>
      <p:ext uri="{BB962C8B-B14F-4D97-AF65-F5344CB8AC3E}">
        <p14:creationId xmlns:p14="http://schemas.microsoft.com/office/powerpoint/2010/main" val="2587146813"/>
      </p:ext>
    </p:extLst>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Garamond"/>
                <a:cs typeface="Garamond"/>
              </a:rPr>
              <a:t>Global Warming Article </a:t>
            </a:r>
            <a:endParaRPr lang="en-US" sz="4800" dirty="0">
              <a:latin typeface="Garamond"/>
              <a:cs typeface="Garamond"/>
            </a:endParaRPr>
          </a:p>
        </p:txBody>
      </p:sp>
      <p:pic>
        <p:nvPicPr>
          <p:cNvPr id="5" name="rg_hi" descr="http://t1.gstatic.com/images?q=tbn:ANd9GcTxcWn57E52FaaWQLNWf5Hy5nwpxjsvIV6mO4TtDrjmpv6HPOiR8A">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0" y="1219200"/>
            <a:ext cx="4724400" cy="3886200"/>
          </a:xfrm>
          <a:prstGeom prst="rect">
            <a:avLst/>
          </a:prstGeom>
          <a:noFill/>
          <a:ln>
            <a:noFill/>
          </a:ln>
        </p:spPr>
      </p:pic>
      <p:sp>
        <p:nvSpPr>
          <p:cNvPr id="4" name="Slide Number Placeholder 3"/>
          <p:cNvSpPr>
            <a:spLocks noGrp="1"/>
          </p:cNvSpPr>
          <p:nvPr>
            <p:ph type="sldNum" sz="quarter" idx="10"/>
          </p:nvPr>
        </p:nvSpPr>
        <p:spPr/>
        <p:txBody>
          <a:bodyPr/>
          <a:lstStyle/>
          <a:p>
            <a:pPr>
              <a:defRPr/>
            </a:pPr>
            <a:fld id="{2C20E3A2-6BA4-4939-94B2-420200E79317}" type="slidenum">
              <a:rPr lang="en-US" smtClean="0"/>
              <a:pPr>
                <a:defRPr/>
              </a:pPr>
              <a:t>43</a:t>
            </a:fld>
            <a:endParaRPr lang="en-US" dirty="0"/>
          </a:p>
        </p:txBody>
      </p:sp>
    </p:spTree>
    <p:extLst>
      <p:ext uri="{BB962C8B-B14F-4D97-AF65-F5344CB8AC3E}">
        <p14:creationId xmlns:p14="http://schemas.microsoft.com/office/powerpoint/2010/main" val="21886080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43"/>
          <p:cNvSpPr>
            <a:spLocks noGrp="1"/>
          </p:cNvSpPr>
          <p:nvPr>
            <p:ph type="title"/>
          </p:nvPr>
        </p:nvSpPr>
        <p:spPr>
          <a:xfrm>
            <a:off x="457200" y="460375"/>
            <a:ext cx="8229600" cy="522288"/>
          </a:xfrm>
        </p:spPr>
        <p:txBody>
          <a:bodyPr lIns="91425" tIns="45700" rIns="91425" bIns="45700">
            <a:spAutoFit/>
          </a:bodyPr>
          <a:lstStyle/>
          <a:p>
            <a:pPr eaLnBrk="1" hangingPunct="1">
              <a:buClr>
                <a:srgbClr val="000000"/>
              </a:buClr>
              <a:buSzPct val="25000"/>
            </a:pPr>
            <a:r>
              <a:rPr lang="en-US" dirty="0" smtClean="0">
                <a:latin typeface="Garamond"/>
                <a:cs typeface="Garamond"/>
                <a:sym typeface="Arial" charset="0"/>
              </a:rPr>
              <a:t>Non-Examples and Examples</a:t>
            </a:r>
          </a:p>
        </p:txBody>
      </p:sp>
      <p:sp>
        <p:nvSpPr>
          <p:cNvPr id="27650"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46BA49-EE69-4112-A582-C6C90D4DCE36}" type="slidenum">
              <a:rPr lang="en-US" smtClean="0">
                <a:solidFill>
                  <a:srgbClr val="FFFFFF"/>
                </a:solidFill>
                <a:latin typeface="Arial" charset="0"/>
                <a:cs typeface="Arial" charset="0"/>
                <a:sym typeface="Arial" charset="0"/>
              </a:rPr>
              <a:pPr fontAlgn="base">
                <a:spcBef>
                  <a:spcPct val="0"/>
                </a:spcBef>
                <a:spcAft>
                  <a:spcPct val="0"/>
                </a:spcAft>
              </a:pPr>
              <a:t>44</a:t>
            </a:fld>
            <a:endParaRPr lang="en-US" dirty="0" smtClean="0">
              <a:solidFill>
                <a:srgbClr val="FFFFFF"/>
              </a:solidFill>
              <a:latin typeface="Arial" charset="0"/>
              <a:cs typeface="Arial" charset="0"/>
              <a:sym typeface="Arial" charset="0"/>
            </a:endParaRPr>
          </a:p>
        </p:txBody>
      </p:sp>
      <p:sp>
        <p:nvSpPr>
          <p:cNvPr id="27651" name="Shape 136"/>
          <p:cNvSpPr>
            <a:spLocks noGrp="1"/>
          </p:cNvSpPr>
          <p:nvPr>
            <p:ph idx="4294967295"/>
          </p:nvPr>
        </p:nvSpPr>
        <p:spPr>
          <a:xfrm>
            <a:off x="990600" y="1662112"/>
            <a:ext cx="3032125" cy="4822511"/>
          </a:xfrm>
          <a:prstGeom prst="rect">
            <a:avLst/>
          </a:prstGeom>
        </p:spPr>
        <p:txBody>
          <a:bodyPr wrap="square" lIns="91425" tIns="45700" rIns="91425" bIns="45700">
            <a:spAutoFit/>
          </a:bodyPr>
          <a:lstStyle/>
          <a:p>
            <a:pPr marL="0" indent="0" eaLnBrk="1" hangingPunct="1">
              <a:lnSpc>
                <a:spcPct val="114000"/>
              </a:lnSpc>
              <a:spcBef>
                <a:spcPct val="0"/>
              </a:spcBef>
              <a:buClr>
                <a:srgbClr val="000000"/>
              </a:buClr>
              <a:buSzPct val="173000"/>
            </a:pPr>
            <a:r>
              <a:rPr lang="en-US" sz="1800" dirty="0" smtClean="0">
                <a:solidFill>
                  <a:srgbClr val="000000"/>
                </a:solidFill>
                <a:latin typeface="Garamond"/>
                <a:cs typeface="Garamond"/>
                <a:sym typeface="Arial" charset="0"/>
              </a:rPr>
              <a:t>In the article “Global Warming” why do you think they used the picture of the polar bear?</a:t>
            </a:r>
          </a:p>
          <a:p>
            <a:pPr marL="0" indent="0" eaLnBrk="1" hangingPunct="1">
              <a:lnSpc>
                <a:spcPct val="114000"/>
              </a:lnSpc>
              <a:spcBef>
                <a:spcPct val="0"/>
              </a:spcBef>
              <a:buClr>
                <a:srgbClr val="000000"/>
              </a:buClr>
              <a:buSzPct val="173000"/>
            </a:pPr>
            <a:endParaRPr lang="en-US" sz="1800" dirty="0" smtClean="0">
              <a:solidFill>
                <a:srgbClr val="000000"/>
              </a:solidFill>
              <a:latin typeface="Garamond"/>
              <a:cs typeface="Garamond"/>
              <a:sym typeface="Arial" charset="0"/>
            </a:endParaRPr>
          </a:p>
          <a:p>
            <a:pPr marL="0" indent="0" eaLnBrk="1" hangingPunct="1">
              <a:lnSpc>
                <a:spcPct val="114000"/>
              </a:lnSpc>
              <a:spcBef>
                <a:spcPct val="0"/>
              </a:spcBef>
              <a:buClr>
                <a:srgbClr val="000000"/>
              </a:buClr>
              <a:buSzPct val="173000"/>
            </a:pPr>
            <a:endParaRPr lang="en-US" sz="1800" dirty="0" smtClean="0">
              <a:solidFill>
                <a:srgbClr val="000000"/>
              </a:solidFill>
              <a:latin typeface="Garamond"/>
              <a:cs typeface="Garamond"/>
              <a:sym typeface="Arial" charset="0"/>
            </a:endParaRPr>
          </a:p>
          <a:p>
            <a:pPr marL="0" indent="0" eaLnBrk="1" hangingPunct="1">
              <a:lnSpc>
                <a:spcPct val="114000"/>
              </a:lnSpc>
              <a:spcBef>
                <a:spcPct val="0"/>
              </a:spcBef>
              <a:buClr>
                <a:srgbClr val="000000"/>
              </a:buClr>
              <a:buSzPct val="173000"/>
            </a:pPr>
            <a:r>
              <a:rPr lang="en-US" sz="1800" dirty="0" smtClean="0">
                <a:solidFill>
                  <a:srgbClr val="000000"/>
                </a:solidFill>
                <a:latin typeface="Garamond"/>
                <a:cs typeface="Garamond"/>
                <a:sym typeface="Arial" charset="0"/>
              </a:rPr>
              <a:t>Why is global warming a problem?</a:t>
            </a:r>
          </a:p>
          <a:p>
            <a:pPr marL="0" indent="0" eaLnBrk="1" hangingPunct="1">
              <a:lnSpc>
                <a:spcPct val="114000"/>
              </a:lnSpc>
              <a:spcBef>
                <a:spcPct val="0"/>
              </a:spcBef>
              <a:buClr>
                <a:srgbClr val="000000"/>
              </a:buClr>
              <a:buSzPct val="173000"/>
            </a:pPr>
            <a:endParaRPr lang="en-US" sz="1800" dirty="0" smtClean="0">
              <a:solidFill>
                <a:srgbClr val="000000"/>
              </a:solidFill>
              <a:latin typeface="Garamond"/>
              <a:cs typeface="Garamond"/>
              <a:sym typeface="Arial" charset="0"/>
            </a:endParaRPr>
          </a:p>
          <a:p>
            <a:pPr marL="0" indent="0" eaLnBrk="1" hangingPunct="1">
              <a:lnSpc>
                <a:spcPct val="114000"/>
              </a:lnSpc>
              <a:spcBef>
                <a:spcPct val="0"/>
              </a:spcBef>
              <a:buClr>
                <a:srgbClr val="000000"/>
              </a:buClr>
              <a:buSzPct val="173000"/>
              <a:buNone/>
            </a:pPr>
            <a:endParaRPr lang="en-US" sz="1800" dirty="0" smtClean="0">
              <a:solidFill>
                <a:srgbClr val="000000"/>
              </a:solidFill>
              <a:latin typeface="Garamond"/>
              <a:cs typeface="Garamond"/>
              <a:sym typeface="Arial" charset="0"/>
            </a:endParaRPr>
          </a:p>
          <a:p>
            <a:pPr marL="0" indent="0" eaLnBrk="1" hangingPunct="1">
              <a:lnSpc>
                <a:spcPct val="114000"/>
              </a:lnSpc>
              <a:spcBef>
                <a:spcPct val="0"/>
              </a:spcBef>
              <a:buClr>
                <a:srgbClr val="000000"/>
              </a:buClr>
              <a:buSzPct val="173000"/>
            </a:pPr>
            <a:r>
              <a:rPr lang="en-US" sz="1800" dirty="0">
                <a:solidFill>
                  <a:srgbClr val="000000"/>
                </a:solidFill>
                <a:latin typeface="Garamond"/>
                <a:cs typeface="Garamond"/>
                <a:sym typeface="Arial" charset="0"/>
              </a:rPr>
              <a:t>The article “Global Warming” they discuss greenhouse gases.  What are greenhouse gases?</a:t>
            </a: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p:txBody>
      </p:sp>
      <p:sp>
        <p:nvSpPr>
          <p:cNvPr id="137" name="Shape 137"/>
          <p:cNvSpPr txBox="1">
            <a:spLocks noGrp="1"/>
          </p:cNvSpPr>
          <p:nvPr>
            <p:ph type="body" idx="4294967295"/>
          </p:nvPr>
        </p:nvSpPr>
        <p:spPr>
          <a:xfrm>
            <a:off x="5302250" y="1643063"/>
            <a:ext cx="3841750" cy="4384109"/>
          </a:xfrm>
          <a:prstGeom prst="rect">
            <a:avLst/>
          </a:prstGeom>
        </p:spPr>
        <p:txBody>
          <a:bodyPr lIns="91425" tIns="45700" rIns="91425" bIns="45700" rtlCol="0">
            <a:spAutoFit/>
          </a:bodyPr>
          <a:lstStyle/>
          <a:p>
            <a:pPr marL="0" indent="0" eaLnBrk="1" fontAlgn="auto" hangingPunct="1">
              <a:lnSpc>
                <a:spcPct val="114000"/>
              </a:lnSpc>
              <a:spcBef>
                <a:spcPts val="0"/>
              </a:spcBef>
              <a:spcAft>
                <a:spcPts val="0"/>
              </a:spcAft>
              <a:buClr>
                <a:schemeClr val="dk1"/>
              </a:buClr>
              <a:buSzPct val="25000"/>
              <a:buFont typeface="Arial"/>
              <a:buNone/>
              <a:defRPr/>
            </a:pPr>
            <a:r>
              <a:rPr lang="en-US" sz="1750" dirty="0" smtClean="0">
                <a:solidFill>
                  <a:schemeClr val="dk1"/>
                </a:solidFill>
                <a:latin typeface="Garamond"/>
                <a:ea typeface="Arial"/>
                <a:cs typeface="Garamond"/>
                <a:sym typeface="Arial"/>
              </a:rPr>
              <a:t>After reading the article “Global Warming” explain how the polar bear picture is representation of the concept of global warming?</a:t>
            </a:r>
          </a:p>
          <a:p>
            <a:pPr marL="231775" indent="-231775" eaLnBrk="1" fontAlgn="auto" hangingPunct="1">
              <a:lnSpc>
                <a:spcPct val="114000"/>
              </a:lnSpc>
              <a:spcBef>
                <a:spcPts val="0"/>
              </a:spcBef>
              <a:spcAft>
                <a:spcPts val="0"/>
              </a:spcAft>
              <a:buClr>
                <a:schemeClr val="dk1"/>
              </a:buClr>
              <a:buSzPct val="25000"/>
              <a:buFont typeface="Arial"/>
              <a:buNone/>
              <a:defRPr/>
            </a:pPr>
            <a:endParaRPr lang="en-US" sz="1750" dirty="0" smtClean="0">
              <a:solidFill>
                <a:schemeClr val="dk1"/>
              </a:solidFill>
              <a:latin typeface="Garamond"/>
              <a:ea typeface="Arial"/>
              <a:cs typeface="Garamond"/>
              <a:sym typeface="Arial"/>
            </a:endParaRPr>
          </a:p>
          <a:p>
            <a:pPr marL="0" indent="0" eaLnBrk="1" fontAlgn="auto" hangingPunct="1">
              <a:lnSpc>
                <a:spcPct val="114000"/>
              </a:lnSpc>
              <a:spcBef>
                <a:spcPts val="0"/>
              </a:spcBef>
              <a:spcAft>
                <a:spcPts val="0"/>
              </a:spcAft>
              <a:buClr>
                <a:schemeClr val="dk1"/>
              </a:buClr>
              <a:buSzPct val="25000"/>
              <a:buFont typeface="Arial" pitchFamily="34" charset="0"/>
              <a:buNone/>
              <a:defRPr/>
            </a:pPr>
            <a:r>
              <a:rPr lang="en-US" sz="1750" dirty="0" smtClean="0">
                <a:solidFill>
                  <a:schemeClr val="dk1"/>
                </a:solidFill>
                <a:latin typeface="Garamond"/>
                <a:ea typeface="Arial"/>
                <a:cs typeface="Garamond"/>
                <a:sym typeface="Arial"/>
              </a:rPr>
              <a:t>What  changes in the Earth’s ecosystem are directly effected by global warming and how do these changes interact with each other to alter the overall ecosystem? </a:t>
            </a:r>
          </a:p>
          <a:p>
            <a:pPr marL="0" indent="0" eaLnBrk="1" fontAlgn="auto" hangingPunct="1">
              <a:lnSpc>
                <a:spcPct val="114000"/>
              </a:lnSpc>
              <a:spcBef>
                <a:spcPts val="0"/>
              </a:spcBef>
              <a:spcAft>
                <a:spcPts val="0"/>
              </a:spcAft>
              <a:buClr>
                <a:schemeClr val="dk1"/>
              </a:buClr>
              <a:buSzPct val="25000"/>
              <a:buFont typeface="Arial" pitchFamily="34" charset="0"/>
              <a:buNone/>
              <a:defRPr/>
            </a:pPr>
            <a:endParaRPr lang="en-US" sz="1750" dirty="0" smtClean="0">
              <a:solidFill>
                <a:schemeClr val="dk1"/>
              </a:solidFill>
              <a:latin typeface="Garamond"/>
              <a:ea typeface="Arial"/>
              <a:cs typeface="Garamond"/>
              <a:sym typeface="Arial"/>
            </a:endParaRPr>
          </a:p>
          <a:p>
            <a:pPr marL="225425" indent="0" eaLnBrk="1" fontAlgn="auto" hangingPunct="1">
              <a:lnSpc>
                <a:spcPct val="114000"/>
              </a:lnSpc>
              <a:spcBef>
                <a:spcPts val="0"/>
              </a:spcBef>
              <a:spcAft>
                <a:spcPts val="0"/>
              </a:spcAft>
              <a:buClr>
                <a:schemeClr val="dk1"/>
              </a:buClr>
              <a:buSzPct val="25000"/>
              <a:buFont typeface="Arial"/>
              <a:buNone/>
              <a:defRPr/>
            </a:pPr>
            <a:r>
              <a:rPr lang="en-US" sz="1750" dirty="0" smtClean="0">
                <a:solidFill>
                  <a:schemeClr val="dk1"/>
                </a:solidFill>
                <a:latin typeface="Garamond"/>
                <a:ea typeface="Arial"/>
                <a:cs typeface="Garamond"/>
                <a:sym typeface="Arial"/>
              </a:rPr>
              <a:t>How does human activity effect greenhouse gases and in turn effect overall global warming?</a:t>
            </a:r>
            <a:endParaRPr lang="en-US" sz="1750" dirty="0">
              <a:solidFill>
                <a:schemeClr val="dk1"/>
              </a:solidFill>
              <a:latin typeface="Garamond"/>
              <a:ea typeface="Arial"/>
              <a:cs typeface="Garamond"/>
              <a:sym typeface="Arial"/>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750" dirty="0" smtClean="0">
              <a:solidFill>
                <a:schemeClr val="dk1"/>
              </a:solidFill>
              <a:ea typeface="Arial"/>
              <a:cs typeface="Arial"/>
              <a:sym typeface="Arial"/>
            </a:endParaRPr>
          </a:p>
        </p:txBody>
      </p:sp>
      <p:sp>
        <p:nvSpPr>
          <p:cNvPr id="27653" name="Shape 139"/>
          <p:cNvSpPr txBox="1">
            <a:spLocks noChangeArrowheads="1"/>
          </p:cNvSpPr>
          <p:nvPr/>
        </p:nvSpPr>
        <p:spPr bwMode="auto">
          <a:xfrm>
            <a:off x="228600" y="6122988"/>
            <a:ext cx="533400" cy="460375"/>
          </a:xfrm>
          <a:prstGeom prst="rect">
            <a:avLst/>
          </a:prstGeom>
          <a:noFill/>
          <a:ln w="9525">
            <a:noFill/>
            <a:miter lim="800000"/>
            <a:headEnd/>
            <a:tailEnd/>
          </a:ln>
        </p:spPr>
        <p:txBody>
          <a:bodyPr lIns="91425" tIns="45700" rIns="91425" bIns="45700">
            <a:spAutoFit/>
          </a:bodyPr>
          <a:lstStyle/>
          <a:p>
            <a:pPr algn="ctr">
              <a:buClr>
                <a:srgbClr val="000000"/>
              </a:buClr>
              <a:buSzPct val="25000"/>
              <a:buFont typeface="Arial" charset="0"/>
              <a:buNone/>
            </a:pPr>
            <a:r>
              <a:rPr lang="en-US" sz="1400" dirty="0">
                <a:solidFill>
                  <a:srgbClr val="000000"/>
                </a:solidFill>
                <a:latin typeface="Arial" charset="0"/>
                <a:sym typeface="Arial" charset="0"/>
              </a:rPr>
              <a:t> </a:t>
            </a:r>
          </a:p>
        </p:txBody>
      </p:sp>
      <p:sp>
        <p:nvSpPr>
          <p:cNvPr id="2" name="TextBox 1"/>
          <p:cNvSpPr txBox="1"/>
          <p:nvPr/>
        </p:nvSpPr>
        <p:spPr>
          <a:xfrm>
            <a:off x="412377" y="1211916"/>
            <a:ext cx="4022725"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b="1" kern="0" dirty="0">
                <a:solidFill>
                  <a:schemeClr val="tx1">
                    <a:lumMod val="85000"/>
                    <a:lumOff val="15000"/>
                  </a:schemeClr>
                </a:solidFill>
                <a:latin typeface="Garamond"/>
                <a:ea typeface="Arial"/>
                <a:cs typeface="Garamond"/>
                <a:sym typeface="Arial"/>
              </a:rPr>
              <a:t>Not Text-Dependent</a:t>
            </a:r>
          </a:p>
        </p:txBody>
      </p:sp>
      <p:grpSp>
        <p:nvGrpSpPr>
          <p:cNvPr id="27655" name="Group 2"/>
          <p:cNvGrpSpPr>
            <a:grpSpLocks/>
          </p:cNvGrpSpPr>
          <p:nvPr/>
        </p:nvGrpSpPr>
        <p:grpSpPr bwMode="auto">
          <a:xfrm>
            <a:off x="4538663" y="1349375"/>
            <a:ext cx="549275" cy="5029200"/>
            <a:chOff x="4479106" y="1320798"/>
            <a:chExt cx="548641" cy="5029199"/>
          </a:xfrm>
        </p:grpSpPr>
        <p:cxnSp>
          <p:nvCxnSpPr>
            <p:cNvPr id="138" name="Shape 138"/>
            <p:cNvCxnSpPr/>
            <p:nvPr/>
          </p:nvCxnSpPr>
          <p:spPr>
            <a:xfrm rot="5400000">
              <a:off x="2210284" y="3835397"/>
              <a:ext cx="5029199" cy="0"/>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9106" y="1836736"/>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sp>
          <p:nvSpPr>
            <p:cNvPr id="12" name="Shape 140"/>
            <p:cNvSpPr/>
            <p:nvPr/>
          </p:nvSpPr>
          <p:spPr>
            <a:xfrm rot="10800000" flipH="1">
              <a:off x="4479106" y="3071811"/>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sp>
          <p:nvSpPr>
            <p:cNvPr id="13" name="Shape 140"/>
            <p:cNvSpPr/>
            <p:nvPr/>
          </p:nvSpPr>
          <p:spPr>
            <a:xfrm rot="10800000" flipH="1">
              <a:off x="4479106" y="4967285"/>
              <a:ext cx="548641" cy="366712"/>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grpSp>
      <p:sp>
        <p:nvSpPr>
          <p:cNvPr id="15" name="TextBox 14"/>
          <p:cNvSpPr txBox="1"/>
          <p:nvPr/>
        </p:nvSpPr>
        <p:spPr>
          <a:xfrm>
            <a:off x="5145088" y="1247775"/>
            <a:ext cx="3841750"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b="1" kern="0" dirty="0">
                <a:solidFill>
                  <a:schemeClr val="tx1">
                    <a:lumMod val="85000"/>
                    <a:lumOff val="15000"/>
                  </a:schemeClr>
                </a:solidFill>
                <a:latin typeface="Garamond"/>
                <a:ea typeface="Arial"/>
                <a:cs typeface="Garamond"/>
                <a:sym typeface="Arial"/>
              </a:rPr>
              <a:t>Text-Dependent</a:t>
            </a:r>
          </a:p>
        </p:txBody>
      </p:sp>
    </p:spTree>
    <p:extLst>
      <p:ext uri="{BB962C8B-B14F-4D97-AF65-F5344CB8AC3E}">
        <p14:creationId xmlns:p14="http://schemas.microsoft.com/office/powerpoint/2010/main" val="3161849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txBox="1">
            <a:spLocks noGrp="1"/>
          </p:cNvSpPr>
          <p:nvPr>
            <p:ph sz="quarter" idx="10"/>
          </p:nvPr>
        </p:nvSpPr>
        <p:spPr>
          <a:xfrm>
            <a:off x="1143000" y="1219200"/>
            <a:ext cx="7391400" cy="4424874"/>
          </a:xfrm>
        </p:spPr>
        <p:txBody>
          <a:bodyPr wrap="square" lIns="91425" tIns="91425" rIns="91425" bIns="91425" rtlCol="0">
            <a:spAutoFit/>
          </a:bodyPr>
          <a:lstStyle/>
          <a:p>
            <a:pPr eaLnBrk="1" fontAlgn="auto" hangingPunct="1">
              <a:lnSpc>
                <a:spcPct val="114000"/>
              </a:lnSpc>
              <a:spcAft>
                <a:spcPts val="0"/>
              </a:spcAft>
              <a:buFont typeface="Arial" pitchFamily="34" charset="0"/>
              <a:buNone/>
              <a:defRPr/>
            </a:pPr>
            <a:r>
              <a:rPr lang="en-US" dirty="0" smtClean="0">
                <a:ea typeface="+mn-ea"/>
                <a:cs typeface="+mn-cs"/>
              </a:rPr>
              <a:t>   </a:t>
            </a:r>
            <a:r>
              <a:rPr lang="x-none" dirty="0" smtClean="0">
                <a:latin typeface="Garamond"/>
                <a:ea typeface="+mn-ea"/>
                <a:cs typeface="Garamond"/>
              </a:rPr>
              <a:t>When writing </a:t>
            </a:r>
            <a:r>
              <a:rPr lang="x-none" dirty="0">
                <a:latin typeface="Garamond"/>
                <a:ea typeface="+mn-ea"/>
                <a:cs typeface="Garamond"/>
              </a:rPr>
              <a:t>or reviewing a set of </a:t>
            </a:r>
            <a:r>
              <a:rPr lang="x-none" dirty="0" smtClean="0">
                <a:latin typeface="Garamond"/>
                <a:ea typeface="+mn-ea"/>
                <a:cs typeface="Garamond"/>
              </a:rPr>
              <a:t>questions</a:t>
            </a:r>
            <a:r>
              <a:rPr lang="en-US" dirty="0" smtClean="0">
                <a:latin typeface="Garamond"/>
                <a:ea typeface="+mn-ea"/>
                <a:cs typeface="Garamond"/>
              </a:rPr>
              <a:t>,</a:t>
            </a:r>
            <a:r>
              <a:rPr lang="x-none" dirty="0" smtClean="0">
                <a:latin typeface="Garamond"/>
                <a:ea typeface="+mn-ea"/>
                <a:cs typeface="Garamond"/>
              </a:rPr>
              <a:t> </a:t>
            </a:r>
            <a:r>
              <a:rPr lang="x-none" dirty="0">
                <a:latin typeface="Garamond"/>
                <a:ea typeface="+mn-ea"/>
                <a:cs typeface="Garamond"/>
              </a:rPr>
              <a:t>consider the following three </a:t>
            </a:r>
            <a:r>
              <a:rPr lang="x-none" dirty="0" smtClean="0">
                <a:latin typeface="Garamond"/>
                <a:ea typeface="+mn-ea"/>
                <a:cs typeface="Garamond"/>
              </a:rPr>
              <a:t>categories</a:t>
            </a:r>
            <a:r>
              <a:rPr lang="en-US" dirty="0" smtClean="0">
                <a:latin typeface="Garamond"/>
                <a:ea typeface="+mn-ea"/>
                <a:cs typeface="Garamond"/>
              </a:rPr>
              <a:t>:</a:t>
            </a:r>
          </a:p>
          <a:p>
            <a:pPr marL="342900" indent="-342900" eaLnBrk="1" fontAlgn="auto" hangingPunct="1">
              <a:lnSpc>
                <a:spcPct val="114000"/>
              </a:lnSpc>
              <a:spcBef>
                <a:spcPts val="1200"/>
              </a:spcBef>
              <a:spcAft>
                <a:spcPts val="0"/>
              </a:spcAft>
              <a:buClr>
                <a:schemeClr val="dk1"/>
              </a:buClr>
              <a:buSzPct val="131944"/>
              <a:buFont typeface="Arial" pitchFamily="34" charset="0"/>
              <a:buChar char="•"/>
              <a:defRPr/>
            </a:pPr>
            <a:r>
              <a:rPr lang="en-US" sz="3000" dirty="0" smtClean="0">
                <a:latin typeface="Garamond"/>
                <a:ea typeface="+mn-ea"/>
                <a:cs typeface="Garamond"/>
              </a:rPr>
              <a:t>Q</a:t>
            </a:r>
            <a:r>
              <a:rPr lang="x-none" sz="3000" dirty="0">
                <a:latin typeface="Garamond"/>
                <a:ea typeface="+mn-ea"/>
                <a:cs typeface="Garamond"/>
              </a:rPr>
              <a:t>uestions that assess themes and central ideas</a:t>
            </a:r>
          </a:p>
          <a:p>
            <a:pPr marL="342900" indent="-342900" eaLnBrk="1" fontAlgn="auto" hangingPunct="1">
              <a:lnSpc>
                <a:spcPct val="114000"/>
              </a:lnSpc>
              <a:spcBef>
                <a:spcPts val="1200"/>
              </a:spcBef>
              <a:spcAft>
                <a:spcPts val="0"/>
              </a:spcAft>
              <a:buClr>
                <a:schemeClr val="dk1"/>
              </a:buClr>
              <a:buSzPct val="131944"/>
              <a:buFont typeface="Arial" pitchFamily="34" charset="0"/>
              <a:buChar char="•"/>
              <a:defRPr/>
            </a:pPr>
            <a:r>
              <a:rPr lang="en-US" sz="3000" dirty="0">
                <a:latin typeface="Garamond"/>
                <a:ea typeface="+mn-ea"/>
                <a:cs typeface="Garamond"/>
              </a:rPr>
              <a:t>Q</a:t>
            </a:r>
            <a:r>
              <a:rPr lang="x-none" sz="3000" dirty="0">
                <a:latin typeface="Garamond"/>
                <a:ea typeface="+mn-ea"/>
                <a:cs typeface="Garamond"/>
              </a:rPr>
              <a:t>uestions that assess knowledge of vocabulary</a:t>
            </a:r>
          </a:p>
          <a:p>
            <a:pPr marL="342900" indent="-342900" eaLnBrk="1" fontAlgn="auto" hangingPunct="1">
              <a:lnSpc>
                <a:spcPct val="114000"/>
              </a:lnSpc>
              <a:spcBef>
                <a:spcPts val="1200"/>
              </a:spcBef>
              <a:spcAft>
                <a:spcPts val="0"/>
              </a:spcAft>
              <a:buClr>
                <a:schemeClr val="dk1"/>
              </a:buClr>
              <a:buSzPct val="131944"/>
              <a:buFont typeface="Arial" pitchFamily="34" charset="0"/>
              <a:buChar char="•"/>
              <a:defRPr/>
            </a:pPr>
            <a:r>
              <a:rPr lang="en-US" sz="3000" dirty="0">
                <a:latin typeface="Garamond"/>
                <a:ea typeface="+mn-ea"/>
                <a:cs typeface="Garamond"/>
              </a:rPr>
              <a:t>Q</a:t>
            </a:r>
            <a:r>
              <a:rPr lang="x-none" sz="3000" dirty="0">
                <a:latin typeface="Garamond"/>
                <a:ea typeface="+mn-ea"/>
                <a:cs typeface="Garamond"/>
              </a:rPr>
              <a:t>uestions that assess syntax and structure</a:t>
            </a:r>
          </a:p>
        </p:txBody>
      </p:sp>
      <p:sp>
        <p:nvSpPr>
          <p:cNvPr id="38913" name="Shape 130"/>
          <p:cNvSpPr>
            <a:spLocks noGrp="1"/>
          </p:cNvSpPr>
          <p:nvPr>
            <p:ph type="title"/>
          </p:nvPr>
        </p:nvSpPr>
        <p:spPr>
          <a:xfrm>
            <a:off x="457200" y="274638"/>
            <a:ext cx="8229600" cy="707856"/>
          </a:xfrm>
        </p:spPr>
        <p:txBody>
          <a:bodyPr lIns="91425" tIns="91425" rIns="91425" bIns="91425">
            <a:spAutoFit/>
          </a:bodyPr>
          <a:lstStyle/>
          <a:p>
            <a:pPr eaLnBrk="1" hangingPunct="1">
              <a:buClr>
                <a:srgbClr val="000000"/>
              </a:buClr>
              <a:buSzPct val="25000"/>
            </a:pPr>
            <a:r>
              <a:rPr lang="en-US" sz="3400" dirty="0">
                <a:solidFill>
                  <a:srgbClr val="17375E"/>
                </a:solidFill>
                <a:latin typeface="Garamond"/>
                <a:cs typeface="Garamond"/>
              </a:rPr>
              <a:t>3</a:t>
            </a:r>
            <a:r>
              <a:rPr lang="en-US" sz="3400" dirty="0" smtClean="0">
                <a:solidFill>
                  <a:srgbClr val="17375E"/>
                </a:solidFill>
                <a:latin typeface="Garamond"/>
                <a:cs typeface="Garamond"/>
              </a:rPr>
              <a:t> </a:t>
            </a:r>
            <a:r>
              <a:rPr lang="en-US" sz="3400" dirty="0">
                <a:solidFill>
                  <a:srgbClr val="17375E"/>
                </a:solidFill>
                <a:latin typeface="Garamond"/>
                <a:cs typeface="Garamond"/>
              </a:rPr>
              <a:t>Types of Text-Dependent Questions</a:t>
            </a:r>
          </a:p>
        </p:txBody>
      </p:sp>
      <p:sp>
        <p:nvSpPr>
          <p:cNvPr id="38915" name="Slide Number Placeholder 5"/>
          <p:cNvSpPr>
            <a:spLocks noGrp="1"/>
          </p:cNvSpPr>
          <p:nvPr>
            <p:ph type="sldNum" sz="quarter" idx="4294967295"/>
          </p:nvPr>
        </p:nvSpPr>
        <p:spPr>
          <a:xfrm>
            <a:off x="7010400" y="6550025"/>
            <a:ext cx="2133600" cy="320675"/>
          </a:xfrm>
          <a:prstGeom prst="rect">
            <a:avLst/>
          </a:prstGeo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9EB8995B-BAC9-6D44-99B5-6026869B3D77}" type="slidenum">
              <a:rPr lang="en-US">
                <a:solidFill>
                  <a:srgbClr val="FFFFFF"/>
                </a:solidFill>
              </a:rPr>
              <a:pPr eaLnBrk="1" hangingPunct="1"/>
              <a:t>45</a:t>
            </a:fld>
            <a:endParaRPr lang="en-US">
              <a:solidFill>
                <a:srgbClr val="FFFFFF"/>
              </a:solidFill>
            </a:endParaRPr>
          </a:p>
        </p:txBody>
      </p:sp>
    </p:spTree>
    <p:extLst>
      <p:ext uri="{BB962C8B-B14F-4D97-AF65-F5344CB8AC3E}">
        <p14:creationId xmlns:p14="http://schemas.microsoft.com/office/powerpoint/2010/main" val="459017717"/>
      </p:ext>
    </p:extLst>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49"/>
          <p:cNvSpPr>
            <a:spLocks noGrp="1"/>
          </p:cNvSpPr>
          <p:nvPr>
            <p:ph type="title"/>
          </p:nvPr>
        </p:nvSpPr>
        <p:spPr>
          <a:xfrm>
            <a:off x="457200" y="274638"/>
            <a:ext cx="8229600" cy="646290"/>
          </a:xfrm>
        </p:spPr>
        <p:txBody>
          <a:bodyPr lIns="91425" tIns="45700" rIns="91425" bIns="45700">
            <a:spAutoFit/>
          </a:bodyPr>
          <a:lstStyle/>
          <a:p>
            <a:pPr eaLnBrk="1" hangingPunct="1">
              <a:buClr>
                <a:srgbClr val="000000"/>
              </a:buClr>
              <a:buSzPct val="25000"/>
            </a:pPr>
            <a:r>
              <a:rPr lang="en-US" sz="3600" dirty="0">
                <a:solidFill>
                  <a:srgbClr val="17375E"/>
                </a:solidFill>
                <a:latin typeface="Garamond"/>
                <a:cs typeface="Garamond"/>
                <a:sym typeface="Arial" charset="0"/>
              </a:rPr>
              <a:t>Creating Text-Dependent Questions</a:t>
            </a:r>
          </a:p>
        </p:txBody>
      </p:sp>
      <p:sp>
        <p:nvSpPr>
          <p:cNvPr id="43010" name="Slide Number Placeholder 5"/>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7C6EEEFE-A6E0-714C-9A22-4D1441B28583}" type="slidenum">
              <a:rPr lang="en-US">
                <a:solidFill>
                  <a:srgbClr val="FFFFFF"/>
                </a:solidFill>
              </a:rPr>
              <a:pPr eaLnBrk="1" hangingPunct="1"/>
              <a:t>46</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4158063"/>
              </p:ext>
            </p:extLst>
          </p:nvPr>
        </p:nvGraphicFramePr>
        <p:xfrm>
          <a:off x="495300" y="1295401"/>
          <a:ext cx="8153400" cy="4700588"/>
        </p:xfrm>
        <a:graphic>
          <a:graphicData uri="http://schemas.openxmlformats.org/drawingml/2006/table">
            <a:tbl>
              <a:tblPr firstRow="1" bandRow="1"/>
              <a:tblGrid>
                <a:gridCol w="1676400"/>
                <a:gridCol w="6477000"/>
              </a:tblGrid>
              <a:tr h="983839">
                <a:tc>
                  <a:txBody>
                    <a:bodyPr/>
                    <a:lstStyle/>
                    <a:p>
                      <a:pPr marL="1309688" indent="-1309688" algn="r">
                        <a:spcBef>
                          <a:spcPts val="1200"/>
                        </a:spcBef>
                      </a:pPr>
                      <a:r>
                        <a:rPr lang="en-US" sz="2400" b="1" dirty="0" smtClean="0">
                          <a:latin typeface="Garamond"/>
                          <a:cs typeface="Garamond"/>
                        </a:rPr>
                        <a:t>Step 1:</a:t>
                      </a:r>
                      <a:endParaRPr lang="en-US" sz="2400" b="1" dirty="0">
                        <a:latin typeface="Garamond"/>
                        <a:cs typeface="Garamond"/>
                      </a:endParaRPr>
                    </a:p>
                  </a:txBody>
                  <a:tcPr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spcBef>
                          <a:spcPts val="1200"/>
                        </a:spcBef>
                      </a:pPr>
                      <a:r>
                        <a:rPr lang="en-US" sz="2400" dirty="0" smtClean="0">
                          <a:solidFill>
                            <a:srgbClr val="262626"/>
                          </a:solidFill>
                          <a:latin typeface="Garamond"/>
                          <a:cs typeface="Garamond"/>
                          <a:sym typeface="Arial" charset="0"/>
                        </a:rPr>
                        <a:t>Identify the core understandings and key ideas of the text.</a:t>
                      </a:r>
                      <a:endParaRPr lang="en-US" sz="2400" dirty="0">
                        <a:latin typeface="Garamond"/>
                        <a:cs typeface="Garamond"/>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46582">
                <a:tc>
                  <a:txBody>
                    <a:bodyPr/>
                    <a:lstStyle/>
                    <a:p>
                      <a:pPr marL="0" marR="0" indent="0" algn="r" defTabSz="914400" rtl="0" eaLnBrk="1" fontAlgn="auto" latinLnBrk="0" hangingPunct="1">
                        <a:lnSpc>
                          <a:spcPct val="100000"/>
                        </a:lnSpc>
                        <a:spcBef>
                          <a:spcPts val="1200"/>
                        </a:spcBef>
                        <a:spcAft>
                          <a:spcPts val="0"/>
                        </a:spcAft>
                        <a:buClrTx/>
                        <a:buSzTx/>
                        <a:buFontTx/>
                        <a:buNone/>
                        <a:tabLst/>
                        <a:defRPr/>
                      </a:pPr>
                      <a:r>
                        <a:rPr lang="en-US" sz="2400" b="1" dirty="0" smtClean="0">
                          <a:solidFill>
                            <a:srgbClr val="262626"/>
                          </a:solidFill>
                          <a:latin typeface="Garamond"/>
                          <a:cs typeface="Garamond"/>
                          <a:sym typeface="Arial" charset="0"/>
                        </a:rPr>
                        <a:t>Step 2:</a:t>
                      </a:r>
                    </a:p>
                  </a:txBody>
                  <a:tcPr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400" dirty="0" smtClean="0">
                          <a:solidFill>
                            <a:srgbClr val="262626"/>
                          </a:solidFill>
                          <a:latin typeface="Garamond"/>
                          <a:cs typeface="Garamond"/>
                          <a:sym typeface="Arial" charset="0"/>
                        </a:rPr>
                        <a:t>Start small to build</a:t>
                      </a:r>
                      <a:r>
                        <a:rPr lang="en-US" sz="2400" baseline="0" dirty="0" smtClean="0">
                          <a:solidFill>
                            <a:srgbClr val="262626"/>
                          </a:solidFill>
                          <a:latin typeface="Garamond"/>
                          <a:cs typeface="Garamond"/>
                          <a:sym typeface="Arial" charset="0"/>
                        </a:rPr>
                        <a:t> confidence.</a:t>
                      </a:r>
                      <a:endParaRPr lang="en-US" sz="2400" dirty="0" smtClean="0">
                        <a:solidFill>
                          <a:srgbClr val="262626"/>
                        </a:solidFill>
                        <a:latin typeface="Garamond"/>
                        <a:cs typeface="Garamond"/>
                        <a:sym typeface="Arial"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46582">
                <a:tc>
                  <a:txBody>
                    <a:bodyPr/>
                    <a:lstStyle/>
                    <a:p>
                      <a:pPr marL="0" marR="0" indent="0" algn="r" defTabSz="914400" rtl="0" eaLnBrk="1" fontAlgn="auto" latinLnBrk="0" hangingPunct="1">
                        <a:lnSpc>
                          <a:spcPct val="100000"/>
                        </a:lnSpc>
                        <a:spcBef>
                          <a:spcPts val="1200"/>
                        </a:spcBef>
                        <a:spcAft>
                          <a:spcPts val="0"/>
                        </a:spcAft>
                        <a:buClrTx/>
                        <a:buSzTx/>
                        <a:buFontTx/>
                        <a:buNone/>
                        <a:tabLst/>
                        <a:defRPr/>
                      </a:pPr>
                      <a:r>
                        <a:rPr lang="en-US" sz="2400" b="1" dirty="0" smtClean="0">
                          <a:solidFill>
                            <a:srgbClr val="262626"/>
                          </a:solidFill>
                          <a:latin typeface="Garamond"/>
                          <a:cs typeface="Garamond"/>
                          <a:sym typeface="Arial" charset="0"/>
                        </a:rPr>
                        <a:t>Step 3:</a:t>
                      </a:r>
                    </a:p>
                  </a:txBody>
                  <a:tcPr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400" dirty="0" smtClean="0">
                          <a:solidFill>
                            <a:srgbClr val="262626"/>
                          </a:solidFill>
                          <a:latin typeface="Garamond"/>
                          <a:cs typeface="Garamond"/>
                          <a:sym typeface="Arial" charset="0"/>
                        </a:rPr>
                        <a:t>Target vocabulary</a:t>
                      </a:r>
                      <a:r>
                        <a:rPr lang="en-US" sz="2400" baseline="0" dirty="0" smtClean="0">
                          <a:solidFill>
                            <a:srgbClr val="262626"/>
                          </a:solidFill>
                          <a:latin typeface="Garamond"/>
                          <a:cs typeface="Garamond"/>
                          <a:sym typeface="Arial" charset="0"/>
                        </a:rPr>
                        <a:t> and text structure.</a:t>
                      </a:r>
                      <a:endParaRPr lang="en-US" sz="2400" dirty="0" smtClean="0">
                        <a:solidFill>
                          <a:srgbClr val="262626"/>
                        </a:solidFill>
                        <a:latin typeface="Garamond"/>
                        <a:cs typeface="Garamond"/>
                        <a:sym typeface="Arial" charset="0"/>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46582">
                <a:tc>
                  <a:txBody>
                    <a:bodyPr/>
                    <a:lstStyle/>
                    <a:p>
                      <a:pPr algn="r">
                        <a:spcBef>
                          <a:spcPts val="1200"/>
                        </a:spcBef>
                      </a:pPr>
                      <a:r>
                        <a:rPr lang="en-US" sz="2400" b="1" dirty="0" smtClean="0">
                          <a:latin typeface="Garamond"/>
                          <a:cs typeface="Garamond"/>
                        </a:rPr>
                        <a:t>Step 4:</a:t>
                      </a:r>
                      <a:endParaRPr lang="en-US" sz="2400" b="1" dirty="0">
                        <a:latin typeface="Garamond"/>
                        <a:cs typeface="Garamond"/>
                      </a:endParaRPr>
                    </a:p>
                  </a:txBody>
                  <a:tcPr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Bef>
                          <a:spcPts val="1200"/>
                        </a:spcBef>
                      </a:pPr>
                      <a:r>
                        <a:rPr lang="en-US" sz="2400" dirty="0" smtClean="0">
                          <a:latin typeface="Garamond"/>
                          <a:cs typeface="Garamond"/>
                        </a:rPr>
                        <a:t>Tackle tough</a:t>
                      </a:r>
                      <a:r>
                        <a:rPr lang="en-US" sz="2400" baseline="0" dirty="0" smtClean="0">
                          <a:latin typeface="Garamond"/>
                          <a:cs typeface="Garamond"/>
                        </a:rPr>
                        <a:t> sections head-on.</a:t>
                      </a:r>
                      <a:endParaRPr lang="en-US" sz="2400" dirty="0">
                        <a:latin typeface="Garamond"/>
                        <a:cs typeface="Garamond"/>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983839">
                <a:tc>
                  <a:txBody>
                    <a:bodyPr/>
                    <a:lstStyle/>
                    <a:p>
                      <a:pPr algn="r">
                        <a:spcBef>
                          <a:spcPts val="1200"/>
                        </a:spcBef>
                      </a:pPr>
                      <a:r>
                        <a:rPr lang="en-US" sz="2400" b="1" dirty="0" smtClean="0">
                          <a:latin typeface="Garamond"/>
                          <a:cs typeface="Garamond"/>
                        </a:rPr>
                        <a:t>Step</a:t>
                      </a:r>
                      <a:r>
                        <a:rPr lang="en-US" sz="2400" b="1" baseline="0" dirty="0" smtClean="0">
                          <a:latin typeface="Garamond"/>
                          <a:cs typeface="Garamond"/>
                        </a:rPr>
                        <a:t> 5:</a:t>
                      </a:r>
                      <a:endParaRPr lang="en-US" sz="2400" b="1" dirty="0">
                        <a:latin typeface="Garamond"/>
                        <a:cs typeface="Garamond"/>
                      </a:endParaRPr>
                    </a:p>
                  </a:txBody>
                  <a:tcPr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Bef>
                          <a:spcPts val="1200"/>
                        </a:spcBef>
                      </a:pPr>
                      <a:r>
                        <a:rPr lang="en-US" sz="2400" dirty="0" smtClean="0">
                          <a:solidFill>
                            <a:srgbClr val="262626"/>
                          </a:solidFill>
                          <a:latin typeface="Garamond"/>
                          <a:cs typeface="Garamond"/>
                          <a:sym typeface="Arial" charset="0"/>
                        </a:rPr>
                        <a:t>Create coherent sequences of text-dependent questions.</a:t>
                      </a:r>
                      <a:endParaRPr lang="en-US" sz="2400" dirty="0">
                        <a:latin typeface="Garamond"/>
                        <a:cs typeface="Garamond"/>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46582">
                <a:tc>
                  <a:txBody>
                    <a:bodyPr/>
                    <a:lstStyle/>
                    <a:p>
                      <a:pPr marL="0" marR="0" indent="0" algn="r" defTabSz="914400" rtl="0" eaLnBrk="1" fontAlgn="auto" latinLnBrk="0" hangingPunct="1">
                        <a:lnSpc>
                          <a:spcPct val="100000"/>
                        </a:lnSpc>
                        <a:spcBef>
                          <a:spcPts val="1200"/>
                        </a:spcBef>
                        <a:spcAft>
                          <a:spcPts val="0"/>
                        </a:spcAft>
                        <a:buClrTx/>
                        <a:buSzTx/>
                        <a:buFontTx/>
                        <a:buNone/>
                        <a:tabLst/>
                        <a:defRPr/>
                      </a:pPr>
                      <a:r>
                        <a:rPr lang="en-US" sz="2400" b="1" dirty="0" smtClean="0">
                          <a:solidFill>
                            <a:srgbClr val="262626"/>
                          </a:solidFill>
                          <a:latin typeface="Garamond"/>
                          <a:cs typeface="Garamond"/>
                          <a:sym typeface="Arial" charset="0"/>
                        </a:rPr>
                        <a:t>Step 6:</a:t>
                      </a:r>
                    </a:p>
                  </a:txBody>
                  <a:tcPr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400" dirty="0" smtClean="0">
                          <a:solidFill>
                            <a:srgbClr val="262626"/>
                          </a:solidFill>
                          <a:latin typeface="Garamond"/>
                          <a:cs typeface="Garamond"/>
                          <a:sym typeface="Arial" charset="0"/>
                        </a:rPr>
                        <a:t>Identify the standards that are being addressed.</a:t>
                      </a: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46582">
                <a:tc>
                  <a:txBody>
                    <a:bodyPr/>
                    <a:lstStyle/>
                    <a:p>
                      <a:pPr algn="r">
                        <a:spcBef>
                          <a:spcPts val="1200"/>
                        </a:spcBef>
                      </a:pPr>
                      <a:r>
                        <a:rPr lang="en-US" sz="2400" b="1" dirty="0" smtClean="0">
                          <a:latin typeface="Garamond"/>
                          <a:cs typeface="Garamond"/>
                        </a:rPr>
                        <a:t>Step 7:</a:t>
                      </a:r>
                      <a:endParaRPr lang="en-US" sz="2400" b="1" dirty="0">
                        <a:latin typeface="Garamond"/>
                        <a:cs typeface="Garamond"/>
                      </a:endParaRPr>
                    </a:p>
                  </a:txBody>
                  <a:tcPr marT="45725" marB="45725">
                    <a:lnL w="571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Bef>
                          <a:spcPts val="1200"/>
                        </a:spcBef>
                      </a:pPr>
                      <a:r>
                        <a:rPr lang="en-US" sz="2400" dirty="0" smtClean="0">
                          <a:solidFill>
                            <a:srgbClr val="262626"/>
                          </a:solidFill>
                          <a:latin typeface="Garamond"/>
                          <a:cs typeface="Garamond"/>
                          <a:sym typeface="Arial" charset="0"/>
                        </a:rPr>
                        <a:t>Create the culminating assessment.</a:t>
                      </a:r>
                      <a:endParaRPr lang="en-US" sz="2400" dirty="0">
                        <a:latin typeface="Garamond"/>
                        <a:cs typeface="Garamond"/>
                      </a:endParaRPr>
                    </a:p>
                  </a:txBody>
                  <a:tcPr marT="45725" marB="45725">
                    <a:lnL w="5715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56297964"/>
      </p:ext>
    </p:extLst>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Slide Number Placeholder 5"/>
          <p:cNvSpPr>
            <a:spLocks noGrp="1"/>
          </p:cNvSpPr>
          <p:nvPr>
            <p:ph type="sldNum" sz="quarter" idx="4294967295"/>
          </p:nvPr>
        </p:nvSpPr>
        <p:spPr bwMode="auto">
          <a:xfrm>
            <a:off x="7010400" y="6542088"/>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82FDDCE-41C2-4808-943F-54CB518A4749}" type="slidenum">
              <a:rPr lang="en-US" smtClean="0">
                <a:solidFill>
                  <a:srgbClr val="FFFFFF"/>
                </a:solidFill>
                <a:latin typeface="Arial" charset="0"/>
                <a:sym typeface="Arial" charset="0"/>
              </a:rPr>
              <a:pPr eaLnBrk="1" hangingPunct="1"/>
              <a:t>47</a:t>
            </a:fld>
            <a:endParaRPr lang="en-US" smtClean="0">
              <a:solidFill>
                <a:srgbClr val="FFFFFF"/>
              </a:solidFill>
              <a:latin typeface="Arial" charset="0"/>
              <a:sym typeface="Arial" charset="0"/>
            </a:endParaRPr>
          </a:p>
        </p:txBody>
      </p:sp>
      <p:sp>
        <p:nvSpPr>
          <p:cNvPr id="239618" name="Shape 228"/>
          <p:cNvSpPr>
            <a:spLocks noGrp="1"/>
          </p:cNvSpPr>
          <p:nvPr>
            <p:ph type="title" idx="4294967295"/>
          </p:nvPr>
        </p:nvSpPr>
        <p:spPr>
          <a:xfrm>
            <a:off x="1905000" y="2209800"/>
            <a:ext cx="4800600" cy="1754286"/>
          </a:xfrm>
          <a:prstGeom prst="rect">
            <a:avLst/>
          </a:prstGeom>
        </p:spPr>
        <p:txBody>
          <a:bodyPr wrap="square" tIns="45700" bIns="45700">
            <a:spAutoFit/>
          </a:bodyPr>
          <a:lstStyle/>
          <a:p>
            <a:pPr algn="ctr" eaLnBrk="1" hangingPunct="1">
              <a:buClr>
                <a:srgbClr val="000000"/>
              </a:buClr>
              <a:buSzPct val="25000"/>
            </a:pPr>
            <a:r>
              <a:rPr lang="ja-JP" altLang="en-US" sz="3600" dirty="0" smtClean="0">
                <a:solidFill>
                  <a:srgbClr val="254061"/>
                </a:solidFill>
                <a:latin typeface="Garamond"/>
                <a:cs typeface="Garamond"/>
                <a:sym typeface="Arial" charset="0"/>
              </a:rPr>
              <a:t>“</a:t>
            </a:r>
            <a:r>
              <a:rPr lang="en-US" altLang="ja-JP" sz="3600" dirty="0" smtClean="0">
                <a:solidFill>
                  <a:srgbClr val="254061"/>
                </a:solidFill>
                <a:latin typeface="Garamond"/>
                <a:cs typeface="Garamond"/>
                <a:sym typeface="Arial" charset="0"/>
              </a:rPr>
              <a:t>Text Dependent Questions</a:t>
            </a:r>
            <a:r>
              <a:rPr lang="ja-JP" altLang="en-US" sz="3600" dirty="0" smtClean="0">
                <a:solidFill>
                  <a:srgbClr val="254061"/>
                </a:solidFill>
                <a:latin typeface="Garamond"/>
                <a:cs typeface="Garamond"/>
                <a:sym typeface="Arial" charset="0"/>
              </a:rPr>
              <a:t>”</a:t>
            </a:r>
            <a:r>
              <a:rPr lang="en-US" altLang="ja-JP" sz="3600" dirty="0" smtClean="0">
                <a:solidFill>
                  <a:srgbClr val="254061"/>
                </a:solidFill>
                <a:latin typeface="Garamond"/>
                <a:cs typeface="Garamond"/>
                <a:sym typeface="Arial" charset="0"/>
              </a:rPr>
              <a:t> </a:t>
            </a:r>
            <a:br>
              <a:rPr lang="en-US" altLang="ja-JP" sz="3600" dirty="0" smtClean="0">
                <a:solidFill>
                  <a:srgbClr val="254061"/>
                </a:solidFill>
                <a:latin typeface="Garamond"/>
                <a:cs typeface="Garamond"/>
                <a:sym typeface="Arial" charset="0"/>
              </a:rPr>
            </a:br>
            <a:r>
              <a:rPr lang="en-US" altLang="ja-JP" sz="3600" dirty="0" smtClean="0">
                <a:solidFill>
                  <a:srgbClr val="254061"/>
                </a:solidFill>
                <a:latin typeface="Garamond"/>
                <a:cs typeface="Garamond"/>
                <a:sym typeface="Arial" charset="0"/>
              </a:rPr>
              <a:t>Activity   </a:t>
            </a:r>
            <a:endParaRPr lang="en-US" sz="3600" dirty="0" smtClean="0">
              <a:solidFill>
                <a:srgbClr val="254061"/>
              </a:solidFill>
              <a:latin typeface="Garamond"/>
              <a:cs typeface="Garamond"/>
              <a:sym typeface="Arial" charset="0"/>
            </a:endParaRPr>
          </a:p>
        </p:txBody>
      </p:sp>
    </p:spTree>
    <p:extLst>
      <p:ext uri="{BB962C8B-B14F-4D97-AF65-F5344CB8AC3E}">
        <p14:creationId xmlns:p14="http://schemas.microsoft.com/office/powerpoint/2010/main" val="88024637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0" y="1524000"/>
            <a:ext cx="7543800" cy="4114800"/>
          </a:xfrm>
        </p:spPr>
        <p:txBody>
          <a:bodyPr/>
          <a:lstStyle/>
          <a:p>
            <a:r>
              <a:rPr lang="en-US" sz="2200" dirty="0" smtClean="0">
                <a:latin typeface="Garamond"/>
                <a:cs typeface="Garamond"/>
              </a:rPr>
              <a:t>Read  “Sexual Reproduction in Flowering 	Plants” </a:t>
            </a:r>
          </a:p>
          <a:p>
            <a:r>
              <a:rPr lang="en-US" sz="2200" dirty="0" smtClean="0">
                <a:latin typeface="Garamond"/>
                <a:cs typeface="Garamond"/>
              </a:rPr>
              <a:t>Evaluate questions using:</a:t>
            </a:r>
          </a:p>
          <a:p>
            <a:pPr marL="0" indent="0">
              <a:buNone/>
            </a:pPr>
            <a:r>
              <a:rPr lang="en-US" sz="2200" dirty="0"/>
              <a:t>	</a:t>
            </a:r>
            <a:r>
              <a:rPr lang="en-US" sz="2200" dirty="0" smtClean="0">
                <a:latin typeface="Zapf Dingbats"/>
                <a:ea typeface="Zapf Dingbats"/>
                <a:cs typeface="Zapf Dingbats"/>
                <a:sym typeface="Zapf Dingbats"/>
              </a:rPr>
              <a:t>✓</a:t>
            </a:r>
            <a:r>
              <a:rPr lang="en-US" sz="2200" dirty="0" smtClean="0">
                <a:latin typeface="Garamond"/>
                <a:cs typeface="Garamond"/>
              </a:rPr>
              <a:t>“Checklist for Evaluating Question Quality” </a:t>
            </a:r>
          </a:p>
          <a:p>
            <a:pPr marL="0" indent="0">
              <a:buNone/>
            </a:pPr>
            <a:r>
              <a:rPr lang="en-US" sz="2200" dirty="0" smtClean="0">
                <a:latin typeface="Garamond"/>
                <a:cs typeface="Garamond"/>
              </a:rPr>
              <a:t>	</a:t>
            </a:r>
            <a:r>
              <a:rPr lang="en-US" sz="2200" dirty="0" smtClean="0">
                <a:latin typeface="Zapf Dingbats"/>
                <a:ea typeface="Zapf Dingbats"/>
                <a:cs typeface="Zapf Dingbats"/>
                <a:sym typeface="Zapf Dingbats"/>
              </a:rPr>
              <a:t>✓</a:t>
            </a:r>
            <a:r>
              <a:rPr lang="en-US" sz="2200" dirty="0" smtClean="0">
                <a:latin typeface="Garamond"/>
                <a:cs typeface="Garamond"/>
              </a:rPr>
              <a:t>6-8 Literacy standards for Science </a:t>
            </a:r>
            <a:r>
              <a:rPr lang="en-US" sz="2200" dirty="0" smtClean="0">
                <a:latin typeface="Garamond"/>
                <a:cs typeface="Garamond"/>
                <a:hlinkClick r:id="rId3"/>
              </a:rPr>
              <a:t>www.corestandards.org</a:t>
            </a:r>
            <a:r>
              <a:rPr lang="en-US" sz="2200" dirty="0" smtClean="0">
                <a:latin typeface="Garamond"/>
                <a:cs typeface="Garamond"/>
              </a:rPr>
              <a:t> </a:t>
            </a:r>
          </a:p>
          <a:p>
            <a:pPr marL="400050" lvl="1" indent="0">
              <a:buNone/>
            </a:pPr>
            <a:r>
              <a:rPr lang="en-US" sz="1800" dirty="0" smtClean="0">
                <a:latin typeface="Garamond"/>
                <a:cs typeface="Garamond"/>
              </a:rPr>
              <a:t>	</a:t>
            </a:r>
            <a:r>
              <a:rPr lang="en-US" sz="2200" dirty="0" smtClean="0">
                <a:latin typeface="Garamond"/>
                <a:ea typeface="Zapf Dingbats"/>
                <a:cs typeface="Garamond"/>
                <a:sym typeface="Zapf Dingbats"/>
              </a:rPr>
              <a:t>✓</a:t>
            </a:r>
            <a:r>
              <a:rPr lang="en-US" sz="2200" dirty="0" smtClean="0">
                <a:latin typeface="Garamond"/>
                <a:cs typeface="Garamond"/>
              </a:rPr>
              <a:t>Bloom’s Taxonomy</a:t>
            </a:r>
          </a:p>
          <a:p>
            <a:pPr marL="457200" indent="-457200">
              <a:buFont typeface="Arial"/>
              <a:buChar char="•"/>
            </a:pPr>
            <a:r>
              <a:rPr lang="en-US" sz="2200" dirty="0">
                <a:latin typeface="Garamond"/>
                <a:cs typeface="Garamond"/>
              </a:rPr>
              <a:t>D</a:t>
            </a:r>
            <a:r>
              <a:rPr lang="en-US" sz="2200" dirty="0" smtClean="0">
                <a:latin typeface="Garamond"/>
                <a:cs typeface="Garamond"/>
              </a:rPr>
              <a:t>iscuss checklist with your group</a:t>
            </a:r>
          </a:p>
          <a:p>
            <a:pPr marL="457200" indent="-457200">
              <a:buFont typeface="Arial"/>
              <a:buChar char="•"/>
            </a:pPr>
            <a:r>
              <a:rPr lang="en-US" sz="2200" dirty="0" smtClean="0">
                <a:latin typeface="Garamond"/>
                <a:cs typeface="Garamond"/>
              </a:rPr>
              <a:t>Explain what changes you would make to the set of questions to make them TDQ</a:t>
            </a:r>
          </a:p>
          <a:p>
            <a:endParaRPr lang="en-US" dirty="0"/>
          </a:p>
        </p:txBody>
      </p:sp>
      <p:sp>
        <p:nvSpPr>
          <p:cNvPr id="3" name="Title 2"/>
          <p:cNvSpPr>
            <a:spLocks noGrp="1"/>
          </p:cNvSpPr>
          <p:nvPr>
            <p:ph type="title"/>
          </p:nvPr>
        </p:nvSpPr>
        <p:spPr/>
        <p:txBody>
          <a:bodyPr/>
          <a:lstStyle/>
          <a:p>
            <a:r>
              <a:rPr lang="en-US" dirty="0" smtClean="0">
                <a:latin typeface="Garamond"/>
                <a:cs typeface="Garamond"/>
              </a:rPr>
              <a:t>TDQ-  Activity Instructions</a:t>
            </a:r>
            <a:endParaRPr lang="en-US" dirty="0">
              <a:latin typeface="Garamond"/>
              <a:cs typeface="Garamond"/>
            </a:endParaRPr>
          </a:p>
        </p:txBody>
      </p:sp>
    </p:spTree>
    <p:extLst>
      <p:ext uri="{BB962C8B-B14F-4D97-AF65-F5344CB8AC3E}">
        <p14:creationId xmlns:p14="http://schemas.microsoft.com/office/powerpoint/2010/main" val="56281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38200" y="1295400"/>
            <a:ext cx="7620000" cy="4724400"/>
          </a:xfrm>
          <a:prstGeom prst="rect">
            <a:avLst/>
          </a:prstGeom>
        </p:spPr>
        <p:txBody>
          <a:bodyPr/>
          <a:lstStyle/>
          <a:p>
            <a:pPr>
              <a:buFontTx/>
              <a:buChar char="-"/>
            </a:pPr>
            <a:r>
              <a:rPr lang="en-US" dirty="0" smtClean="0">
                <a:latin typeface="Garamond"/>
                <a:cs typeface="Garamond"/>
              </a:rPr>
              <a:t>Use items from bags for this activity</a:t>
            </a:r>
          </a:p>
          <a:p>
            <a:pPr>
              <a:buFontTx/>
              <a:buChar char="-"/>
            </a:pPr>
            <a:r>
              <a:rPr lang="en-US" dirty="0" smtClean="0">
                <a:latin typeface="Garamond"/>
                <a:cs typeface="Garamond"/>
              </a:rPr>
              <a:t>Place sentence strips with categories written on them on the wall</a:t>
            </a:r>
          </a:p>
          <a:p>
            <a:pPr>
              <a:buFontTx/>
              <a:buChar char="-"/>
            </a:pPr>
            <a:r>
              <a:rPr lang="en-US" dirty="0" smtClean="0">
                <a:latin typeface="Garamond"/>
                <a:cs typeface="Garamond"/>
              </a:rPr>
              <a:t>Sort through typed words/phrases and place them under the category to which they belong</a:t>
            </a:r>
            <a:endParaRPr lang="en-US" dirty="0">
              <a:latin typeface="Garamond"/>
              <a:cs typeface="Garamond"/>
            </a:endParaRPr>
          </a:p>
        </p:txBody>
      </p:sp>
      <p:sp>
        <p:nvSpPr>
          <p:cNvPr id="5" name="Title 4"/>
          <p:cNvSpPr>
            <a:spLocks noGrp="1"/>
          </p:cNvSpPr>
          <p:nvPr>
            <p:ph type="title"/>
          </p:nvPr>
        </p:nvSpPr>
        <p:spPr/>
        <p:txBody>
          <a:bodyPr/>
          <a:lstStyle/>
          <a:p>
            <a:r>
              <a:rPr lang="en-US" dirty="0">
                <a:latin typeface="Garamond"/>
                <a:cs typeface="Garamond"/>
              </a:rPr>
              <a:t>Summary </a:t>
            </a:r>
            <a:r>
              <a:rPr lang="en-US" dirty="0" smtClean="0">
                <a:latin typeface="Garamond"/>
                <a:cs typeface="Garamond"/>
              </a:rPr>
              <a:t>Activity: </a:t>
            </a:r>
            <a:r>
              <a:rPr lang="en-US" dirty="0">
                <a:latin typeface="Garamond"/>
                <a:cs typeface="Garamond"/>
              </a:rPr>
              <a:t>Word Sort</a:t>
            </a:r>
            <a:br>
              <a:rPr lang="en-US" dirty="0">
                <a:latin typeface="Garamond"/>
                <a:cs typeface="Garamond"/>
              </a:rPr>
            </a:br>
            <a:endParaRPr lang="en-US" dirty="0"/>
          </a:p>
        </p:txBody>
      </p:sp>
      <p:sp>
        <p:nvSpPr>
          <p:cNvPr id="4" name="Slide Number Placeholder 3"/>
          <p:cNvSpPr>
            <a:spLocks noGrp="1"/>
          </p:cNvSpPr>
          <p:nvPr>
            <p:ph type="sldNum" sz="quarter" idx="4294967295"/>
          </p:nvPr>
        </p:nvSpPr>
        <p:spPr>
          <a:xfrm>
            <a:off x="8534400" y="5791200"/>
            <a:ext cx="609600" cy="473075"/>
          </a:xfrm>
          <a:prstGeom prst="rect">
            <a:avLst/>
          </a:prstGeom>
        </p:spPr>
        <p:txBody>
          <a:bodyPr/>
          <a:lstStyle/>
          <a:p>
            <a:pPr>
              <a:defRPr/>
            </a:pPr>
            <a:fld id="{3AE83FDF-5D37-470D-B545-D64801ADB9A5}" type="slidenum">
              <a:rPr lang="en-US" smtClean="0"/>
              <a:pPr>
                <a:defRPr/>
              </a:pPr>
              <a:t>49</a:t>
            </a:fld>
            <a:endParaRPr lang="en-US"/>
          </a:p>
        </p:txBody>
      </p:sp>
    </p:spTree>
    <p:extLst>
      <p:ext uri="{BB962C8B-B14F-4D97-AF65-F5344CB8AC3E}">
        <p14:creationId xmlns:p14="http://schemas.microsoft.com/office/powerpoint/2010/main" val="249949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latin typeface="Garamond"/>
                <a:cs typeface="Garamond"/>
              </a:rPr>
              <a:t> What are your thoughts about the fairness of the competition?</a:t>
            </a:r>
          </a:p>
          <a:p>
            <a:r>
              <a:rPr lang="en-US" dirty="0" smtClean="0">
                <a:latin typeface="Garamond"/>
                <a:cs typeface="Garamond"/>
              </a:rPr>
              <a:t>How would you construct the competition to make it more fair?</a:t>
            </a:r>
          </a:p>
          <a:p>
            <a:r>
              <a:rPr lang="en-US" dirty="0" smtClean="0">
                <a:latin typeface="Garamond"/>
                <a:cs typeface="Garamond"/>
              </a:rPr>
              <a:t>What correlations can you make between this competition and the Common Core State Standards?</a:t>
            </a:r>
            <a:endParaRPr lang="en-US" dirty="0">
              <a:latin typeface="Garamond"/>
              <a:cs typeface="Garamond"/>
            </a:endParaRPr>
          </a:p>
        </p:txBody>
      </p:sp>
      <p:sp>
        <p:nvSpPr>
          <p:cNvPr id="3" name="Title 2"/>
          <p:cNvSpPr>
            <a:spLocks noGrp="1"/>
          </p:cNvSpPr>
          <p:nvPr>
            <p:ph type="title"/>
          </p:nvPr>
        </p:nvSpPr>
        <p:spPr/>
        <p:txBody>
          <a:bodyPr/>
          <a:lstStyle/>
          <a:p>
            <a:pPr algn="ctr"/>
            <a:r>
              <a:rPr lang="en-US" dirty="0" smtClean="0">
                <a:latin typeface="Garamond"/>
                <a:cs typeface="Garamond"/>
              </a:rPr>
              <a:t> Discussion questions</a:t>
            </a:r>
            <a:endParaRPr lang="en-US" dirty="0">
              <a:latin typeface="Garamond"/>
              <a:cs typeface="Garamond"/>
            </a:endParaRPr>
          </a:p>
        </p:txBody>
      </p:sp>
      <p:sp>
        <p:nvSpPr>
          <p:cNvPr id="4" name="Slide Number Placeholder 3"/>
          <p:cNvSpPr>
            <a:spLocks noGrp="1"/>
          </p:cNvSpPr>
          <p:nvPr>
            <p:ph type="sldNum" sz="quarter" idx="16"/>
          </p:nvPr>
        </p:nvSpPr>
        <p:spPr/>
        <p:txBody>
          <a:bodyPr/>
          <a:lstStyle/>
          <a:p>
            <a:pPr>
              <a:defRPr/>
            </a:pPr>
            <a:fld id="{1B42F14F-B559-8D4B-B7C8-4EB4C98A073F}" type="slidenum">
              <a:rPr lang="en-US" smtClean="0"/>
              <a:pPr>
                <a:defRPr/>
              </a:pPr>
              <a:t>5</a:t>
            </a:fld>
            <a:endParaRPr lang="en-US"/>
          </a:p>
        </p:txBody>
      </p:sp>
    </p:spTree>
    <p:extLst>
      <p:ext uri="{BB962C8B-B14F-4D97-AF65-F5344CB8AC3E}">
        <p14:creationId xmlns:p14="http://schemas.microsoft.com/office/powerpoint/2010/main" val="654998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charset="0"/>
              <a:buNone/>
            </a:pPr>
            <a:endParaRPr lang="en-US" dirty="0">
              <a:latin typeface="Calibri" charset="0"/>
            </a:endParaRPr>
          </a:p>
          <a:p>
            <a:pPr marL="0" indent="0" algn="ctr">
              <a:buFont typeface="Arial" charset="0"/>
              <a:buNone/>
            </a:pPr>
            <a:r>
              <a:rPr lang="en-US" sz="4400" b="1">
                <a:latin typeface="Garamond" charset="0"/>
                <a:cs typeface="Garamond" charset="0"/>
              </a:rPr>
              <a:t>QUESTIONS </a:t>
            </a:r>
          </a:p>
          <a:p>
            <a:pPr marL="0" indent="0" algn="ctr">
              <a:buFont typeface="Arial" charset="0"/>
              <a:buNone/>
            </a:pPr>
            <a:r>
              <a:rPr lang="en-US" sz="4400" b="1" dirty="0">
                <a:latin typeface="Garamond" charset="0"/>
                <a:cs typeface="Garamond" charset="0"/>
              </a:rPr>
              <a:t>&amp;</a:t>
            </a:r>
          </a:p>
          <a:p>
            <a:pPr marL="0" indent="0" algn="ctr">
              <a:buFont typeface="Arial" charset="0"/>
              <a:buNone/>
            </a:pPr>
            <a:r>
              <a:rPr lang="en-US" sz="4400" b="1" dirty="0">
                <a:latin typeface="Garamond" charset="0"/>
                <a:cs typeface="Garamond" charset="0"/>
              </a:rPr>
              <a:t>ANSWERS</a:t>
            </a:r>
          </a:p>
        </p:txBody>
      </p:sp>
      <p:sp>
        <p:nvSpPr>
          <p:cNvPr id="59394"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spcBef>
                <a:spcPct val="50000"/>
              </a:spcBef>
              <a:buFont typeface="Arial" charset="0"/>
              <a:buNone/>
            </a:pPr>
            <a:r>
              <a:rPr lang="en-US" dirty="0" smtClean="0">
                <a:latin typeface="Garamond"/>
                <a:cs typeface="Garamond"/>
              </a:rPr>
              <a:t>Moseka Medlock</a:t>
            </a:r>
            <a:endParaRPr lang="en-US" b="1" dirty="0">
              <a:latin typeface="Garamond"/>
              <a:cs typeface="Garamond"/>
            </a:endParaRPr>
          </a:p>
          <a:p>
            <a:pPr marL="0" indent="0" algn="ctr" eaLnBrk="1" hangingPunct="1">
              <a:spcBef>
                <a:spcPts val="125"/>
              </a:spcBef>
              <a:buFont typeface="Arial" charset="0"/>
              <a:buNone/>
            </a:pPr>
            <a:r>
              <a:rPr lang="en-US" sz="3000" b="1" dirty="0" smtClean="0">
                <a:latin typeface="Garamond" charset="0"/>
                <a:cs typeface="Garamond" charset="0"/>
              </a:rPr>
              <a:t>Common Core Success Coach</a:t>
            </a:r>
          </a:p>
          <a:p>
            <a:pPr marL="0" indent="0" algn="ctr" eaLnBrk="1" hangingPunct="1">
              <a:spcBef>
                <a:spcPts val="725"/>
              </a:spcBef>
              <a:buFont typeface="Arial" charset="0"/>
              <a:buNone/>
            </a:pPr>
            <a:r>
              <a:rPr lang="en-US" b="1" dirty="0" smtClean="0">
                <a:solidFill>
                  <a:srgbClr val="000000"/>
                </a:solidFill>
                <a:latin typeface="Garamond" charset="0"/>
                <a:cs typeface="Garamond" charset="0"/>
              </a:rPr>
              <a:t>Teacher </a:t>
            </a:r>
            <a:r>
              <a:rPr lang="en-US" b="1" dirty="0">
                <a:solidFill>
                  <a:srgbClr val="000000"/>
                </a:solidFill>
                <a:latin typeface="Garamond" charset="0"/>
                <a:cs typeface="Garamond" charset="0"/>
              </a:rPr>
              <a:t>Quality and Retention </a:t>
            </a:r>
            <a:r>
              <a:rPr lang="en-US" b="1" dirty="0" smtClean="0">
                <a:solidFill>
                  <a:srgbClr val="000000"/>
                </a:solidFill>
                <a:latin typeface="Garamond" charset="0"/>
                <a:cs typeface="Garamond" charset="0"/>
              </a:rPr>
              <a:t>Program</a:t>
            </a:r>
          </a:p>
          <a:p>
            <a:pPr marL="0" indent="0" algn="ctr" eaLnBrk="1" hangingPunct="1">
              <a:spcBef>
                <a:spcPts val="125"/>
              </a:spcBef>
              <a:buNone/>
            </a:pPr>
            <a:endParaRPr lang="en-US" b="1" dirty="0" smtClean="0">
              <a:solidFill>
                <a:srgbClr val="FF0000"/>
              </a:solidFill>
              <a:latin typeface="Garamond" charset="0"/>
              <a:cs typeface="Garamond" charset="0"/>
              <a:hlinkClick r:id="rId2"/>
            </a:endParaRPr>
          </a:p>
          <a:p>
            <a:pPr marL="0" indent="0" algn="ctr" eaLnBrk="1" hangingPunct="1">
              <a:spcBef>
                <a:spcPts val="125"/>
              </a:spcBef>
              <a:buNone/>
            </a:pPr>
            <a:r>
              <a:rPr lang="en-US" b="1" dirty="0" smtClean="0">
                <a:solidFill>
                  <a:srgbClr val="FF0000"/>
                </a:solidFill>
                <a:latin typeface="Garamond" charset="0"/>
                <a:cs typeface="Garamond" charset="0"/>
                <a:hlinkClick r:id="rId2"/>
              </a:rPr>
              <a:t>moseka.medlock</a:t>
            </a:r>
            <a:r>
              <a:rPr lang="en-US" b="1" dirty="0">
                <a:solidFill>
                  <a:srgbClr val="FF0000"/>
                </a:solidFill>
                <a:latin typeface="Garamond" charset="0"/>
                <a:cs typeface="Garamond" charset="0"/>
                <a:hlinkClick r:id="rId2"/>
              </a:rPr>
              <a:t>@</a:t>
            </a:r>
            <a:r>
              <a:rPr lang="en-US" b="1" dirty="0" smtClean="0">
                <a:solidFill>
                  <a:srgbClr val="FF0000"/>
                </a:solidFill>
                <a:latin typeface="Garamond" charset="0"/>
                <a:cs typeface="Garamond" charset="0"/>
                <a:hlinkClick r:id="rId2"/>
              </a:rPr>
              <a:t>tmcfund.org</a:t>
            </a:r>
            <a:endParaRPr lang="en-US" b="1" dirty="0">
              <a:solidFill>
                <a:srgbClr val="000000"/>
              </a:solidFill>
              <a:latin typeface="Garamond" charset="0"/>
              <a:cs typeface="Garamond" charset="0"/>
            </a:endParaRPr>
          </a:p>
          <a:p>
            <a:pPr marL="0" indent="0" algn="ctr" eaLnBrk="1" hangingPunct="1">
              <a:spcBef>
                <a:spcPts val="725"/>
              </a:spcBef>
              <a:buFont typeface="Arial" charset="0"/>
              <a:buNone/>
            </a:pPr>
            <a:r>
              <a:rPr lang="en-US" b="1" dirty="0" err="1">
                <a:solidFill>
                  <a:srgbClr val="FF0000"/>
                </a:solidFill>
                <a:latin typeface="Garamond" charset="0"/>
                <a:cs typeface="Garamond" charset="0"/>
              </a:rPr>
              <a:t>www.thurgoodmarshallcollegefund.org</a:t>
            </a:r>
            <a:endParaRPr lang="en-US" b="1" dirty="0">
              <a:solidFill>
                <a:srgbClr val="FF0000"/>
              </a:solidFill>
              <a:latin typeface="Garamond" charset="0"/>
              <a:cs typeface="Garamond" charset="0"/>
            </a:endParaRPr>
          </a:p>
          <a:p>
            <a:pPr marL="0" indent="0" algn="ctr" eaLnBrk="1" hangingPunct="1">
              <a:spcBef>
                <a:spcPct val="50000"/>
              </a:spcBef>
              <a:buFont typeface="Arial" charset="0"/>
              <a:buNone/>
            </a:pPr>
            <a:endParaRPr lang="en-US" dirty="0">
              <a:solidFill>
                <a:srgbClr val="FF0000"/>
              </a:solidFill>
              <a:latin typeface="Century Gothic" charset="0"/>
              <a:cs typeface="Century Gothic" charset="0"/>
            </a:endParaRPr>
          </a:p>
          <a:p>
            <a:pPr marL="0" indent="0" algn="ctr">
              <a:buFont typeface="Arial" charset="0"/>
              <a:buNone/>
            </a:pPr>
            <a:endParaRPr lang="en-US" dirty="0">
              <a:latin typeface="Calibri" charset="0"/>
            </a:endParaRPr>
          </a:p>
        </p:txBody>
      </p:sp>
      <p:sp>
        <p:nvSpPr>
          <p:cNvPr id="5837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Garamond" charset="0"/>
                <a:cs typeface="Garamond" charset="0"/>
              </a:rPr>
              <a:t>Contact Information</a:t>
            </a:r>
          </a:p>
        </p:txBody>
      </p:sp>
      <p:sp>
        <p:nvSpPr>
          <p:cNvPr id="58371" name="TextBox 4"/>
          <p:cNvSpPr txBox="1">
            <a:spLocks noChangeArrowheads="1"/>
          </p:cNvSpPr>
          <p:nvPr/>
        </p:nvSpPr>
        <p:spPr bwMode="auto">
          <a:xfrm>
            <a:off x="6464300" y="66040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3200" dirty="0" smtClean="0">
                <a:latin typeface="Garamond"/>
                <a:cs typeface="Garamond"/>
              </a:rPr>
              <a:t>K</a:t>
            </a:r>
            <a:r>
              <a:rPr lang="en-US" sz="2400" dirty="0" smtClean="0">
                <a:latin typeface="Garamond"/>
                <a:cs typeface="Garamond"/>
              </a:rPr>
              <a:t>- What do you know about the Common Core State      Standards?</a:t>
            </a:r>
          </a:p>
          <a:p>
            <a:endParaRPr lang="en-US" dirty="0">
              <a:latin typeface="Garamond"/>
              <a:cs typeface="Garamond"/>
            </a:endParaRPr>
          </a:p>
          <a:p>
            <a:r>
              <a:rPr lang="en-US" sz="3200" dirty="0" smtClean="0">
                <a:latin typeface="Garamond"/>
                <a:cs typeface="Garamond"/>
              </a:rPr>
              <a:t>W</a:t>
            </a:r>
            <a:r>
              <a:rPr lang="en-US" dirty="0" smtClean="0">
                <a:latin typeface="Garamond"/>
                <a:cs typeface="Garamond"/>
              </a:rPr>
              <a:t>- </a:t>
            </a:r>
            <a:r>
              <a:rPr lang="en-US" sz="2400" dirty="0" smtClean="0">
                <a:latin typeface="Garamond"/>
                <a:cs typeface="Garamond"/>
              </a:rPr>
              <a:t>What do you want to know about the Common Core State Standards?</a:t>
            </a:r>
          </a:p>
          <a:p>
            <a:endParaRPr lang="en-US" dirty="0">
              <a:latin typeface="Garamond"/>
              <a:cs typeface="Garamond"/>
            </a:endParaRPr>
          </a:p>
          <a:p>
            <a:r>
              <a:rPr lang="en-US" sz="3200" dirty="0" smtClean="0">
                <a:latin typeface="Garamond"/>
                <a:cs typeface="Garamond"/>
              </a:rPr>
              <a:t>L</a:t>
            </a:r>
            <a:r>
              <a:rPr lang="en-US" dirty="0" smtClean="0">
                <a:latin typeface="Garamond"/>
                <a:cs typeface="Garamond"/>
              </a:rPr>
              <a:t>- </a:t>
            </a:r>
            <a:r>
              <a:rPr lang="en-US" sz="2400" dirty="0" smtClean="0">
                <a:latin typeface="Garamond"/>
                <a:cs typeface="Garamond"/>
              </a:rPr>
              <a:t>What have you learned about the Common Core State Standards?</a:t>
            </a:r>
            <a:endParaRPr lang="en-US" sz="2400" dirty="0">
              <a:latin typeface="Garamond"/>
              <a:cs typeface="Garamond"/>
            </a:endParaRPr>
          </a:p>
        </p:txBody>
      </p:sp>
      <p:sp>
        <p:nvSpPr>
          <p:cNvPr id="3" name="Title 2"/>
          <p:cNvSpPr>
            <a:spLocks noGrp="1"/>
          </p:cNvSpPr>
          <p:nvPr>
            <p:ph type="title"/>
          </p:nvPr>
        </p:nvSpPr>
        <p:spPr/>
        <p:txBody>
          <a:bodyPr/>
          <a:lstStyle/>
          <a:p>
            <a:pPr algn="ctr"/>
            <a:r>
              <a:rPr lang="en-US" sz="3600" dirty="0" smtClean="0">
                <a:latin typeface="Garamond"/>
                <a:cs typeface="Garamond"/>
              </a:rPr>
              <a:t>K-W-L</a:t>
            </a:r>
            <a:endParaRPr lang="en-US" sz="3600" dirty="0">
              <a:latin typeface="Garamond"/>
              <a:cs typeface="Garamond"/>
            </a:endParaRPr>
          </a:p>
        </p:txBody>
      </p:sp>
      <p:sp>
        <p:nvSpPr>
          <p:cNvPr id="4" name="Slide Number Placeholder 3"/>
          <p:cNvSpPr>
            <a:spLocks noGrp="1"/>
          </p:cNvSpPr>
          <p:nvPr>
            <p:ph type="sldNum" sz="quarter" idx="16"/>
          </p:nvPr>
        </p:nvSpPr>
        <p:spPr/>
        <p:txBody>
          <a:bodyPr/>
          <a:lstStyle/>
          <a:p>
            <a:pPr>
              <a:defRPr/>
            </a:pPr>
            <a:fld id="{1B42F14F-B559-8D4B-B7C8-4EB4C98A073F}" type="slidenum">
              <a:rPr lang="en-US" smtClean="0"/>
              <a:pPr>
                <a:defRPr/>
              </a:pPr>
              <a:t>6</a:t>
            </a:fld>
            <a:endParaRPr lang="en-US"/>
          </a:p>
        </p:txBody>
      </p:sp>
    </p:spTree>
    <p:extLst>
      <p:ext uri="{BB962C8B-B14F-4D97-AF65-F5344CB8AC3E}">
        <p14:creationId xmlns:p14="http://schemas.microsoft.com/office/powerpoint/2010/main" val="285264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sz="quarter" idx="13"/>
          </p:nvPr>
        </p:nvSpPr>
        <p:spPr bwMode="auto">
          <a:xfrm>
            <a:off x="685800" y="1143000"/>
            <a:ext cx="8001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lnSpc>
                <a:spcPct val="114000"/>
              </a:lnSpc>
              <a:spcBef>
                <a:spcPts val="640"/>
              </a:spcBef>
              <a:spcAft>
                <a:spcPts val="0"/>
              </a:spcAft>
              <a:buClr>
                <a:schemeClr val="dk1"/>
              </a:buClr>
              <a:buSzPct val="105555"/>
              <a:buFont typeface="Arial" pitchFamily="34" charset="0"/>
              <a:buNone/>
              <a:defRPr/>
            </a:pPr>
            <a:r>
              <a:rPr lang="x-none" sz="3000" dirty="0">
                <a:latin typeface="Garamond"/>
                <a:ea typeface="Arial"/>
                <a:cs typeface="Garamond"/>
                <a:sym typeface="Arial"/>
              </a:rPr>
              <a:t>Initiated by the National Governors Association (NGA) and Council of Chief State School Officers (CCSSO) with the following design principles:</a:t>
            </a:r>
          </a:p>
          <a:p>
            <a:pPr lvl="1" eaLnBrk="1" fontAlgn="auto" hangingPunct="1">
              <a:lnSpc>
                <a:spcPct val="114000"/>
              </a:lnSpc>
              <a:spcBef>
                <a:spcPts val="1200"/>
              </a:spcBef>
              <a:spcAft>
                <a:spcPts val="0"/>
              </a:spcAft>
              <a:buClr>
                <a:schemeClr val="dk1"/>
              </a:buClr>
              <a:buSzPct val="108974"/>
              <a:buFont typeface="Arial"/>
              <a:buChar char="•"/>
              <a:defRPr/>
            </a:pPr>
            <a:r>
              <a:rPr lang="x-none" sz="3000" dirty="0">
                <a:latin typeface="Garamond"/>
                <a:ea typeface="Arial"/>
                <a:cs typeface="Garamond"/>
                <a:sym typeface="Arial"/>
              </a:rPr>
              <a:t>Result in College and Career Readiness</a:t>
            </a:r>
          </a:p>
          <a:p>
            <a:pPr lvl="1" eaLnBrk="1" fontAlgn="auto" hangingPunct="1">
              <a:lnSpc>
                <a:spcPct val="114000"/>
              </a:lnSpc>
              <a:spcBef>
                <a:spcPts val="1200"/>
              </a:spcBef>
              <a:spcAft>
                <a:spcPts val="0"/>
              </a:spcAft>
              <a:buClr>
                <a:schemeClr val="dk1"/>
              </a:buClr>
              <a:buSzPct val="108974"/>
              <a:buFont typeface="Arial"/>
              <a:buChar char="•"/>
              <a:defRPr/>
            </a:pPr>
            <a:r>
              <a:rPr lang="x-none" sz="3000" dirty="0">
                <a:latin typeface="Garamond"/>
                <a:ea typeface="Arial"/>
                <a:cs typeface="Garamond"/>
                <a:sym typeface="Arial"/>
              </a:rPr>
              <a:t>Based on solid research and practice evidence</a:t>
            </a:r>
          </a:p>
          <a:p>
            <a:pPr lvl="1" eaLnBrk="1" fontAlgn="auto" hangingPunct="1">
              <a:lnSpc>
                <a:spcPct val="114000"/>
              </a:lnSpc>
              <a:spcBef>
                <a:spcPts val="1200"/>
              </a:spcBef>
              <a:spcAft>
                <a:spcPts val="0"/>
              </a:spcAft>
              <a:buClr>
                <a:schemeClr val="dk1"/>
              </a:buClr>
              <a:buSzPct val="108974"/>
              <a:buFont typeface="Arial"/>
              <a:buChar char="•"/>
              <a:defRPr/>
            </a:pPr>
            <a:r>
              <a:rPr lang="x-none" sz="3000" dirty="0">
                <a:latin typeface="Garamond"/>
                <a:ea typeface="Arial"/>
                <a:cs typeface="Garamond"/>
                <a:sym typeface="Arial"/>
              </a:rPr>
              <a:t>Fewer, </a:t>
            </a:r>
            <a:r>
              <a:rPr lang="en-US" sz="3000" dirty="0" smtClean="0">
                <a:latin typeface="Garamond"/>
                <a:ea typeface="Arial"/>
                <a:cs typeface="Garamond"/>
                <a:sym typeface="Arial"/>
              </a:rPr>
              <a:t>clear</a:t>
            </a:r>
            <a:r>
              <a:rPr lang="x-none" sz="3000" dirty="0" smtClean="0">
                <a:latin typeface="Garamond"/>
                <a:ea typeface="Arial"/>
                <a:cs typeface="Garamond"/>
                <a:sym typeface="Arial"/>
              </a:rPr>
              <a:t>er</a:t>
            </a:r>
            <a:r>
              <a:rPr lang="en-US" sz="3000" dirty="0">
                <a:latin typeface="Garamond"/>
                <a:ea typeface="Arial"/>
                <a:cs typeface="Garamond"/>
                <a:sym typeface="Arial"/>
              </a:rPr>
              <a:t>,</a:t>
            </a:r>
            <a:r>
              <a:rPr lang="x-none" sz="3000" dirty="0">
                <a:latin typeface="Garamond"/>
                <a:ea typeface="Arial"/>
                <a:cs typeface="Garamond"/>
                <a:sym typeface="Arial"/>
              </a:rPr>
              <a:t> and </a:t>
            </a:r>
            <a:r>
              <a:rPr lang="en-US" sz="3000" dirty="0" smtClean="0">
                <a:latin typeface="Garamond"/>
                <a:ea typeface="Arial"/>
                <a:cs typeface="Garamond"/>
                <a:sym typeface="Arial"/>
              </a:rPr>
              <a:t>high</a:t>
            </a:r>
            <a:r>
              <a:rPr lang="x-none" sz="3000" dirty="0" smtClean="0">
                <a:latin typeface="Garamond"/>
                <a:ea typeface="Arial"/>
                <a:cs typeface="Garamond"/>
                <a:sym typeface="Arial"/>
              </a:rPr>
              <a:t>er</a:t>
            </a:r>
            <a:endParaRPr lang="x-none" sz="3000" dirty="0">
              <a:latin typeface="Garamond"/>
              <a:ea typeface="Arial"/>
              <a:cs typeface="Garamond"/>
              <a:sym typeface="Arial"/>
            </a:endParaRPr>
          </a:p>
        </p:txBody>
      </p:sp>
      <p:sp>
        <p:nvSpPr>
          <p:cNvPr id="41986" name="Title 2"/>
          <p:cNvSpPr>
            <a:spLocks noGrp="1"/>
          </p:cNvSpPr>
          <p:nvPr>
            <p:ph type="title"/>
          </p:nvPr>
        </p:nvSpPr>
        <p:spPr bwMode="auto">
          <a:xfrm>
            <a:off x="457200" y="274638"/>
            <a:ext cx="8229600" cy="1401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solidFill>
                  <a:srgbClr val="17375E"/>
                </a:solidFill>
                <a:latin typeface="Garamond"/>
                <a:ea typeface="ＭＳ Ｐゴシック" pitchFamily="34" charset="-128"/>
                <a:cs typeface="Garamond"/>
                <a:sym typeface="Arial" charset="0"/>
              </a:rPr>
              <a:t>Background </a:t>
            </a:r>
            <a:r>
              <a:rPr lang="en-US" dirty="0">
                <a:solidFill>
                  <a:srgbClr val="17375E"/>
                </a:solidFill>
                <a:latin typeface="Garamond"/>
                <a:ea typeface="ＭＳ Ｐゴシック" pitchFamily="34" charset="-128"/>
                <a:cs typeface="Garamond"/>
                <a:sym typeface="Arial" charset="0"/>
              </a:rPr>
              <a:t>of the Common Core</a:t>
            </a:r>
            <a:endParaRPr lang="en-US" dirty="0">
              <a:latin typeface="Garamond"/>
              <a:cs typeface="Garamond"/>
            </a:endParaRPr>
          </a:p>
        </p:txBody>
      </p:sp>
    </p:spTree>
    <p:extLst>
      <p:ext uri="{BB962C8B-B14F-4D97-AF65-F5344CB8AC3E}">
        <p14:creationId xmlns:p14="http://schemas.microsoft.com/office/powerpoint/2010/main" val="10723676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lvl="2"/>
            <a:r>
              <a:rPr lang="en-US" b="1" dirty="0">
                <a:latin typeface="Garamond"/>
                <a:cs typeface="Garamond"/>
              </a:rPr>
              <a:t>State led initiative </a:t>
            </a:r>
            <a:endParaRPr lang="en-US" b="1" dirty="0" smtClean="0">
              <a:latin typeface="Garamond"/>
              <a:cs typeface="Garamond"/>
            </a:endParaRPr>
          </a:p>
          <a:p>
            <a:pPr lvl="2"/>
            <a:r>
              <a:rPr lang="en-US" b="1" dirty="0" smtClean="0">
                <a:latin typeface="Garamond"/>
                <a:cs typeface="Garamond"/>
              </a:rPr>
              <a:t>National </a:t>
            </a:r>
            <a:r>
              <a:rPr lang="en-US" b="1" dirty="0">
                <a:latin typeface="Garamond"/>
                <a:cs typeface="Garamond"/>
              </a:rPr>
              <a:t>Governors Association and Council of Chief School State Officers collaborated to create </a:t>
            </a:r>
            <a:r>
              <a:rPr lang="en-US" b="1" dirty="0" smtClean="0">
                <a:latin typeface="Garamond"/>
                <a:cs typeface="Garamond"/>
              </a:rPr>
              <a:t>CCSS</a:t>
            </a:r>
          </a:p>
          <a:p>
            <a:pPr lvl="2"/>
            <a:r>
              <a:rPr lang="en-US" b="1" dirty="0">
                <a:latin typeface="Garamond"/>
                <a:cs typeface="Garamond"/>
              </a:rPr>
              <a:t>Took best of state standards and internationally benchmarked </a:t>
            </a:r>
            <a:r>
              <a:rPr lang="en-US" b="1" dirty="0" smtClean="0">
                <a:latin typeface="Garamond"/>
                <a:cs typeface="Garamond"/>
              </a:rPr>
              <a:t>them</a:t>
            </a:r>
          </a:p>
          <a:p>
            <a:pPr lvl="2">
              <a:buFontTx/>
              <a:buChar char="-"/>
            </a:pPr>
            <a:r>
              <a:rPr lang="en-US" b="1" dirty="0" smtClean="0">
                <a:latin typeface="Garamond"/>
                <a:cs typeface="Garamond"/>
              </a:rPr>
              <a:t>2009 College and Career Anchor Standards released</a:t>
            </a:r>
          </a:p>
          <a:p>
            <a:pPr lvl="2">
              <a:buFontTx/>
              <a:buChar char="-"/>
            </a:pPr>
            <a:r>
              <a:rPr lang="en-US" b="1" dirty="0" smtClean="0">
                <a:latin typeface="Garamond"/>
                <a:cs typeface="Garamond"/>
              </a:rPr>
              <a:t>2010 CCSS released</a:t>
            </a:r>
          </a:p>
          <a:p>
            <a:pPr lvl="2"/>
            <a:r>
              <a:rPr lang="en-US" b="1" dirty="0">
                <a:latin typeface="Garamond"/>
                <a:cs typeface="Garamond"/>
              </a:rPr>
              <a:t>N</a:t>
            </a:r>
            <a:r>
              <a:rPr lang="en-US" b="1" dirty="0" smtClean="0">
                <a:latin typeface="Garamond"/>
                <a:cs typeface="Garamond"/>
              </a:rPr>
              <a:t>ot </a:t>
            </a:r>
            <a:r>
              <a:rPr lang="en-US" b="1" dirty="0">
                <a:latin typeface="Garamond"/>
                <a:cs typeface="Garamond"/>
              </a:rPr>
              <a:t>national standards </a:t>
            </a:r>
            <a:endParaRPr lang="en-US" b="1" dirty="0" smtClean="0">
              <a:latin typeface="Garamond"/>
              <a:cs typeface="Garamond"/>
            </a:endParaRPr>
          </a:p>
          <a:p>
            <a:pPr lvl="2"/>
            <a:r>
              <a:rPr lang="en-US" b="1" dirty="0" smtClean="0">
                <a:latin typeface="Garamond"/>
                <a:cs typeface="Garamond"/>
              </a:rPr>
              <a:t>Different </a:t>
            </a:r>
            <a:r>
              <a:rPr lang="en-US" b="1" dirty="0">
                <a:latin typeface="Garamond"/>
                <a:cs typeface="Garamond"/>
              </a:rPr>
              <a:t>states are at different levels of implementation.</a:t>
            </a:r>
          </a:p>
          <a:p>
            <a:endParaRPr lang="en-US" dirty="0"/>
          </a:p>
        </p:txBody>
      </p:sp>
      <p:sp>
        <p:nvSpPr>
          <p:cNvPr id="3" name="Title 2"/>
          <p:cNvSpPr>
            <a:spLocks noGrp="1"/>
          </p:cNvSpPr>
          <p:nvPr>
            <p:ph type="title"/>
          </p:nvPr>
        </p:nvSpPr>
        <p:spPr/>
        <p:txBody>
          <a:bodyPr/>
          <a:lstStyle/>
          <a:p>
            <a:r>
              <a:rPr lang="en-US" dirty="0" smtClean="0">
                <a:latin typeface="Garamond"/>
                <a:cs typeface="Garamond"/>
              </a:rPr>
              <a:t>How did CCSS emerge?</a:t>
            </a:r>
            <a:endParaRPr lang="en-US" dirty="0">
              <a:latin typeface="Garamond"/>
              <a:cs typeface="Garamond"/>
            </a:endParaRPr>
          </a:p>
        </p:txBody>
      </p:sp>
    </p:spTree>
    <p:extLst>
      <p:ext uri="{BB962C8B-B14F-4D97-AF65-F5344CB8AC3E}">
        <p14:creationId xmlns:p14="http://schemas.microsoft.com/office/powerpoint/2010/main" val="16395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000" y="1295400"/>
            <a:ext cx="7391400" cy="5181600"/>
          </a:xfrm>
        </p:spPr>
        <p:txBody>
          <a:bodyPr rtlCol="0">
            <a:normAutofit/>
          </a:bodyPr>
          <a:lstStyle/>
          <a:p>
            <a:pPr eaLnBrk="1" fontAlgn="auto" hangingPunct="1">
              <a:spcAft>
                <a:spcPts val="0"/>
              </a:spcAft>
              <a:buFont typeface="Arial" pitchFamily="34" charset="0"/>
              <a:buNone/>
              <a:defRPr/>
            </a:pPr>
            <a:r>
              <a:rPr lang="en-US" dirty="0" smtClean="0">
                <a:latin typeface="Garamond"/>
                <a:cs typeface="Garamond"/>
              </a:rPr>
              <a:t>Before Common Core State Standards we had standards, but rarely did we have </a:t>
            </a:r>
            <a:r>
              <a:rPr lang="en-US" b="1" u="sng" dirty="0" smtClean="0">
                <a:latin typeface="Garamond"/>
                <a:cs typeface="Garamond"/>
              </a:rPr>
              <a:t>standards-based instruction</a:t>
            </a:r>
            <a:r>
              <a:rPr lang="en-US" dirty="0" smtClean="0">
                <a:latin typeface="Garamond"/>
                <a:cs typeface="Garamond"/>
              </a:rPr>
              <a:t>.</a:t>
            </a:r>
          </a:p>
          <a:p>
            <a:pPr eaLnBrk="1" fontAlgn="auto" hangingPunct="1">
              <a:spcAft>
                <a:spcPts val="0"/>
              </a:spcAft>
              <a:buFont typeface="Arial" pitchFamily="34" charset="0"/>
              <a:buNone/>
              <a:defRPr/>
            </a:pPr>
            <a:endParaRPr lang="en-US" dirty="0">
              <a:latin typeface="Garamond"/>
              <a:cs typeface="Garamond"/>
            </a:endParaRPr>
          </a:p>
          <a:p>
            <a:pPr marL="342900" indent="-342900" eaLnBrk="1" fontAlgn="auto" hangingPunct="1">
              <a:spcAft>
                <a:spcPts val="0"/>
              </a:spcAft>
              <a:buFont typeface="Wingdings" pitchFamily="2" charset="2"/>
              <a:buChar char="ü"/>
              <a:defRPr/>
            </a:pPr>
            <a:r>
              <a:rPr lang="en-US" dirty="0" smtClean="0">
                <a:latin typeface="Garamond"/>
                <a:cs typeface="Garamond"/>
              </a:rPr>
              <a:t>Long lists of broad, vague statements</a:t>
            </a:r>
          </a:p>
          <a:p>
            <a:pPr marL="342900" indent="-342900" eaLnBrk="1" fontAlgn="auto" hangingPunct="1">
              <a:spcAft>
                <a:spcPts val="0"/>
              </a:spcAft>
              <a:buFont typeface="Wingdings" pitchFamily="2" charset="2"/>
              <a:buChar char="ü"/>
              <a:defRPr/>
            </a:pPr>
            <a:r>
              <a:rPr lang="en-US" dirty="0" smtClean="0">
                <a:latin typeface="Garamond"/>
                <a:cs typeface="Garamond"/>
              </a:rPr>
              <a:t>Mysterious assessments</a:t>
            </a:r>
          </a:p>
          <a:p>
            <a:pPr marL="342900" indent="-342900" eaLnBrk="1" fontAlgn="auto" hangingPunct="1">
              <a:spcAft>
                <a:spcPts val="0"/>
              </a:spcAft>
              <a:buFont typeface="Wingdings" pitchFamily="2" charset="2"/>
              <a:buChar char="ü"/>
              <a:defRPr/>
            </a:pPr>
            <a:r>
              <a:rPr lang="en-US" dirty="0" smtClean="0">
                <a:latin typeface="Garamond"/>
                <a:cs typeface="Garamond"/>
              </a:rPr>
              <a:t>Coverage mentality</a:t>
            </a:r>
          </a:p>
          <a:p>
            <a:pPr marL="342900" indent="-342900" eaLnBrk="1" fontAlgn="auto" hangingPunct="1">
              <a:spcAft>
                <a:spcPts val="0"/>
              </a:spcAft>
              <a:buFont typeface="Wingdings" pitchFamily="2" charset="2"/>
              <a:buChar char="ü"/>
              <a:defRPr/>
            </a:pPr>
            <a:r>
              <a:rPr lang="en-US" dirty="0" smtClean="0">
                <a:latin typeface="Garamond"/>
                <a:cs typeface="Garamond"/>
              </a:rPr>
              <a:t>Focused on teacher behaviors – “the inputs”</a:t>
            </a:r>
          </a:p>
          <a:p>
            <a:pPr marL="342900" indent="-342900" eaLnBrk="1" fontAlgn="auto" hangingPunct="1">
              <a:spcAft>
                <a:spcPts val="0"/>
              </a:spcAft>
              <a:buFont typeface="Wingdings" pitchFamily="2" charset="2"/>
              <a:buChar char="ü"/>
              <a:defRPr/>
            </a:pPr>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i="1" dirty="0" smtClean="0">
                <a:latin typeface="Garamond"/>
                <a:cs typeface="Garamond"/>
              </a:rPr>
              <a:t>Why were these standards created?</a:t>
            </a:r>
            <a:endParaRPr lang="en-US" i="1" dirty="0">
              <a:latin typeface="Garamond"/>
              <a:cs typeface="Garamond"/>
            </a:endParaRPr>
          </a:p>
        </p:txBody>
      </p:sp>
      <p:sp>
        <p:nvSpPr>
          <p:cNvPr id="14340" name="Slide Number Placeholder 3"/>
          <p:cNvSpPr>
            <a:spLocks noGrp="1"/>
          </p:cNvSpPr>
          <p:nvPr>
            <p:ph type="sldNum" sz="quarter" idx="4294967295"/>
          </p:nvPr>
        </p:nvSpPr>
        <p:spPr bwMode="auto">
          <a:xfrm>
            <a:off x="7010400" y="6550025"/>
            <a:ext cx="2133600" cy="320675"/>
          </a:xfrm>
          <a:prstGeom prst="rect">
            <a:avLst/>
          </a:prstGeo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5D2616-2AFA-4C6F-BA06-625E4FBF1385}" type="slidenum">
              <a:rPr lang="en-US" smtClean="0">
                <a:solidFill>
                  <a:schemeClr val="bg1"/>
                </a:solidFill>
              </a:rPr>
              <a:pPr fontAlgn="base">
                <a:spcBef>
                  <a:spcPct val="0"/>
                </a:spcBef>
                <a:spcAft>
                  <a:spcPct val="0"/>
                </a:spcAft>
                <a:defRPr/>
              </a:pPr>
              <a:t>9</a:t>
            </a:fld>
            <a:endParaRPr lang="en-US" dirty="0" smtClean="0">
              <a:solidFill>
                <a:schemeClr val="bg1"/>
              </a:solidFill>
            </a:endParaRPr>
          </a:p>
        </p:txBody>
      </p:sp>
    </p:spTree>
    <p:extLst>
      <p:ext uri="{BB962C8B-B14F-4D97-AF65-F5344CB8AC3E}">
        <p14:creationId xmlns:p14="http://schemas.microsoft.com/office/powerpoint/2010/main" val="37809938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55593</TotalTime>
  <Words>8243</Words>
  <Application>Microsoft Macintosh PowerPoint</Application>
  <PresentationFormat>On-screen Show (4:3)</PresentationFormat>
  <Paragraphs>630</Paragraphs>
  <Slides>51</Slides>
  <Notes>46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Custom Design</vt:lpstr>
      <vt:lpstr>PowerPoint Presentation</vt:lpstr>
      <vt:lpstr>Why the Common Core? How these Standards are Different</vt:lpstr>
      <vt:lpstr>AGREEMENTS</vt:lpstr>
      <vt:lpstr>WORD SCRAMBLE COMPETITION</vt:lpstr>
      <vt:lpstr> Discussion questions</vt:lpstr>
      <vt:lpstr>K-W-L</vt:lpstr>
      <vt:lpstr>Background of the Common Core</vt:lpstr>
      <vt:lpstr>How did CCSS emerge?</vt:lpstr>
      <vt:lpstr>Why were these standards created?</vt:lpstr>
      <vt:lpstr>Results</vt:lpstr>
      <vt:lpstr>Principles of the CCSS</vt:lpstr>
      <vt:lpstr>What are our expectations?</vt:lpstr>
      <vt:lpstr>Name the standards</vt:lpstr>
      <vt:lpstr>5 Minute Break</vt:lpstr>
      <vt:lpstr>PowerPoint Presentation</vt:lpstr>
      <vt:lpstr>ELA/Literacy:  3 shifts</vt:lpstr>
      <vt:lpstr>Shift #1: Building Knowledge Through Content-Rich Nonfiction</vt:lpstr>
      <vt:lpstr>Building Knowledge Through Content-rich Nonfiction – Why?</vt:lpstr>
      <vt:lpstr>Distribution of Literacy and Informational Texts</vt:lpstr>
      <vt:lpstr>Shared Responsibility</vt:lpstr>
      <vt:lpstr>All Teachers Support Literacy</vt:lpstr>
      <vt:lpstr>Power of the Shifts</vt:lpstr>
      <vt:lpstr>Shift #2: Reading, Writing and Speaking Grounded in Evidence From Text, Both Literary and Informational</vt:lpstr>
      <vt:lpstr>Reading, Writing and Speaking Grounded in Evidence from Text: Why?</vt:lpstr>
      <vt:lpstr>Group activity</vt:lpstr>
      <vt:lpstr>Example?</vt:lpstr>
      <vt:lpstr>Sample Assessment Question  for Informational Text :</vt:lpstr>
      <vt:lpstr>Shift #3:Regular Practice with Complex Text and Its Academic Language</vt:lpstr>
      <vt:lpstr>Regular Practice With Complex text and Its Academic Language: Why?</vt:lpstr>
      <vt:lpstr>Determining Text Complexity</vt:lpstr>
      <vt:lpstr>Which text is more complex?</vt:lpstr>
      <vt:lpstr>What are the Qualitative Features of Complex Text?</vt:lpstr>
      <vt:lpstr>Scaffolds for Reading Complex Text</vt:lpstr>
      <vt:lpstr>Close Analytic Reading</vt:lpstr>
      <vt:lpstr>Sample: Quick Annotation Strategy</vt:lpstr>
      <vt:lpstr>Shifts Mean a Change in Practice!</vt:lpstr>
      <vt:lpstr>ELA/Literacy Shifts in action</vt:lpstr>
      <vt:lpstr>Activity: Create your own Venn</vt:lpstr>
      <vt:lpstr>Shifts Mean a Change in Practice!</vt:lpstr>
      <vt:lpstr>PowerPoint Presentation</vt:lpstr>
      <vt:lpstr>Text-Dependent Questions are not…</vt:lpstr>
      <vt:lpstr>Text-Dependent Questions...</vt:lpstr>
      <vt:lpstr>Global Warming Article </vt:lpstr>
      <vt:lpstr>Non-Examples and Examples</vt:lpstr>
      <vt:lpstr>3 Types of Text-Dependent Questions</vt:lpstr>
      <vt:lpstr>Creating Text-Dependent Questions</vt:lpstr>
      <vt:lpstr>“Text Dependent Questions”  Activity   </vt:lpstr>
      <vt:lpstr>TDQ-  Activity Instructions</vt:lpstr>
      <vt:lpstr>Summary Activity: Word Sort </vt:lpstr>
      <vt:lpstr>PowerPoint Presentation</vt:lpstr>
      <vt:lpstr>Contact Information</vt:lpstr>
    </vt:vector>
  </TitlesOfParts>
  <Company>Thurgood Marshall College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brooke.hall</dc:creator>
  <cp:lastModifiedBy>Moseka Medlock</cp:lastModifiedBy>
  <cp:revision>303</cp:revision>
  <cp:lastPrinted>2013-03-06T17:09:47Z</cp:lastPrinted>
  <dcterms:created xsi:type="dcterms:W3CDTF">2010-12-13T18:15:03Z</dcterms:created>
  <dcterms:modified xsi:type="dcterms:W3CDTF">2013-09-19T22:42:26Z</dcterms:modified>
</cp:coreProperties>
</file>