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5" r:id="rId2"/>
    <p:sldId id="266" r:id="rId3"/>
    <p:sldId id="267" r:id="rId4"/>
    <p:sldId id="268" r:id="rId5"/>
    <p:sldId id="270" r:id="rId6"/>
    <p:sldId id="269" r:id="rId7"/>
    <p:sldId id="271" r:id="rId8"/>
    <p:sldId id="257" r:id="rId9"/>
    <p:sldId id="274" r:id="rId10"/>
    <p:sldId id="282" r:id="rId11"/>
    <p:sldId id="258" r:id="rId12"/>
    <p:sldId id="283" r:id="rId13"/>
    <p:sldId id="284" r:id="rId14"/>
    <p:sldId id="285" r:id="rId15"/>
    <p:sldId id="286" r:id="rId16"/>
    <p:sldId id="260" r:id="rId17"/>
    <p:sldId id="259" r:id="rId18"/>
    <p:sldId id="261" r:id="rId19"/>
    <p:sldId id="275" r:id="rId20"/>
    <p:sldId id="276" r:id="rId21"/>
    <p:sldId id="277" r:id="rId22"/>
    <p:sldId id="278" r:id="rId23"/>
    <p:sldId id="279" r:id="rId24"/>
    <p:sldId id="281" r:id="rId25"/>
    <p:sldId id="263" r:id="rId26"/>
    <p:sldId id="264" r:id="rId27"/>
    <p:sldId id="287" r:id="rId28"/>
    <p:sldId id="292"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67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2395D-EF3F-40F4-9EEB-CC2FA29CB913}" type="doc">
      <dgm:prSet loTypeId="urn:microsoft.com/office/officeart/2005/8/layout/arrow2" loCatId="process" qsTypeId="urn:microsoft.com/office/officeart/2005/8/quickstyle/simple1" qsCatId="simple" csTypeId="urn:microsoft.com/office/officeart/2005/8/colors/accent1_2" csCatId="accent1" phldr="1"/>
      <dgm:spPr/>
    </dgm:pt>
    <dgm:pt modelId="{FB69FABC-9771-4D81-890C-58903C0E4774}">
      <dgm:prSet phldrT="[Text]"/>
      <dgm:spPr/>
      <dgm:t>
        <a:bodyPr/>
        <a:lstStyle/>
        <a:p>
          <a:r>
            <a:rPr lang="en-US" dirty="0" smtClean="0"/>
            <a:t>Knowledge</a:t>
          </a:r>
          <a:endParaRPr lang="en-US" dirty="0"/>
        </a:p>
      </dgm:t>
    </dgm:pt>
    <dgm:pt modelId="{A02BFB81-935F-4D38-A824-2F7481674849}" type="parTrans" cxnId="{1CA9A486-2DFB-4296-837E-22A7CB6832D4}">
      <dgm:prSet/>
      <dgm:spPr/>
      <dgm:t>
        <a:bodyPr/>
        <a:lstStyle/>
        <a:p>
          <a:endParaRPr lang="en-US"/>
        </a:p>
      </dgm:t>
    </dgm:pt>
    <dgm:pt modelId="{9BB6076A-2435-4B84-A9EB-A4BECB19EF5A}" type="sibTrans" cxnId="{1CA9A486-2DFB-4296-837E-22A7CB6832D4}">
      <dgm:prSet/>
      <dgm:spPr/>
      <dgm:t>
        <a:bodyPr/>
        <a:lstStyle/>
        <a:p>
          <a:endParaRPr lang="en-US"/>
        </a:p>
      </dgm:t>
    </dgm:pt>
    <dgm:pt modelId="{556CA38F-6D99-420F-9035-C5E5415DED2F}">
      <dgm:prSet phldrT="[Text]"/>
      <dgm:spPr/>
      <dgm:t>
        <a:bodyPr/>
        <a:lstStyle/>
        <a:p>
          <a:r>
            <a:rPr lang="en-US" dirty="0" smtClean="0"/>
            <a:t>Reasoning</a:t>
          </a:r>
          <a:endParaRPr lang="en-US" dirty="0"/>
        </a:p>
      </dgm:t>
    </dgm:pt>
    <dgm:pt modelId="{8D5BB398-0C75-48D0-A791-92EE04A303E2}" type="parTrans" cxnId="{EB5B68FF-03AA-41B6-B43E-0A04E24973AF}">
      <dgm:prSet/>
      <dgm:spPr/>
      <dgm:t>
        <a:bodyPr/>
        <a:lstStyle/>
        <a:p>
          <a:endParaRPr lang="en-US"/>
        </a:p>
      </dgm:t>
    </dgm:pt>
    <dgm:pt modelId="{46E2BC00-1F9B-4111-B15E-3898E28ABA51}" type="sibTrans" cxnId="{EB5B68FF-03AA-41B6-B43E-0A04E24973AF}">
      <dgm:prSet/>
      <dgm:spPr/>
      <dgm:t>
        <a:bodyPr/>
        <a:lstStyle/>
        <a:p>
          <a:endParaRPr lang="en-US"/>
        </a:p>
      </dgm:t>
    </dgm:pt>
    <dgm:pt modelId="{758D07B5-C91A-4CEB-8092-B85F919D50C6}">
      <dgm:prSet phldrT="[Text]"/>
      <dgm:spPr/>
      <dgm:t>
        <a:bodyPr/>
        <a:lstStyle/>
        <a:p>
          <a:r>
            <a:rPr lang="en-US" dirty="0" smtClean="0"/>
            <a:t>Performance Skills</a:t>
          </a:r>
          <a:endParaRPr lang="en-US" dirty="0"/>
        </a:p>
      </dgm:t>
    </dgm:pt>
    <dgm:pt modelId="{25C7AD15-2A19-4B0E-8770-47C877D7D12C}" type="parTrans" cxnId="{725E2A4A-1B8F-472E-9346-22924DB47BA6}">
      <dgm:prSet/>
      <dgm:spPr/>
      <dgm:t>
        <a:bodyPr/>
        <a:lstStyle/>
        <a:p>
          <a:endParaRPr lang="en-US"/>
        </a:p>
      </dgm:t>
    </dgm:pt>
    <dgm:pt modelId="{4451960F-BBAF-41CA-8106-50CA5044AA85}" type="sibTrans" cxnId="{725E2A4A-1B8F-472E-9346-22924DB47BA6}">
      <dgm:prSet/>
      <dgm:spPr/>
      <dgm:t>
        <a:bodyPr/>
        <a:lstStyle/>
        <a:p>
          <a:endParaRPr lang="en-US"/>
        </a:p>
      </dgm:t>
    </dgm:pt>
    <dgm:pt modelId="{94DE7AC2-1489-479A-8D1B-A04E1A1F2534}">
      <dgm:prSet phldrT="[Text]"/>
      <dgm:spPr/>
      <dgm:t>
        <a:bodyPr/>
        <a:lstStyle/>
        <a:p>
          <a:r>
            <a:rPr lang="en-US" dirty="0" smtClean="0"/>
            <a:t>Products</a:t>
          </a:r>
          <a:endParaRPr lang="en-US" dirty="0"/>
        </a:p>
      </dgm:t>
    </dgm:pt>
    <dgm:pt modelId="{3DC7D049-BEB6-46C5-A1C9-63EC773EFD35}" type="parTrans" cxnId="{4A74D1DB-E01C-42A0-8C73-F8BEA2A7F3E1}">
      <dgm:prSet/>
      <dgm:spPr/>
      <dgm:t>
        <a:bodyPr/>
        <a:lstStyle/>
        <a:p>
          <a:endParaRPr lang="en-US"/>
        </a:p>
      </dgm:t>
    </dgm:pt>
    <dgm:pt modelId="{A24633F4-50D3-4B44-AA05-7A9AD891749E}" type="sibTrans" cxnId="{4A74D1DB-E01C-42A0-8C73-F8BEA2A7F3E1}">
      <dgm:prSet/>
      <dgm:spPr/>
      <dgm:t>
        <a:bodyPr/>
        <a:lstStyle/>
        <a:p>
          <a:endParaRPr lang="en-US"/>
        </a:p>
      </dgm:t>
    </dgm:pt>
    <dgm:pt modelId="{92BDFF2D-6D1A-4CE8-AFF6-4A4CE1D10215}" type="pres">
      <dgm:prSet presAssocID="{E192395D-EF3F-40F4-9EEB-CC2FA29CB913}" presName="arrowDiagram" presStyleCnt="0">
        <dgm:presLayoutVars>
          <dgm:chMax val="5"/>
          <dgm:dir/>
          <dgm:resizeHandles val="exact"/>
        </dgm:presLayoutVars>
      </dgm:prSet>
      <dgm:spPr/>
    </dgm:pt>
    <dgm:pt modelId="{61836FB0-0CE0-455F-8E93-D097A336F2E8}" type="pres">
      <dgm:prSet presAssocID="{E192395D-EF3F-40F4-9EEB-CC2FA29CB913}" presName="arrow" presStyleLbl="bgShp" presStyleIdx="0" presStyleCnt="1"/>
      <dgm:spPr/>
    </dgm:pt>
    <dgm:pt modelId="{63222C53-DDD9-4567-A514-E27382B5E1B9}" type="pres">
      <dgm:prSet presAssocID="{E192395D-EF3F-40F4-9EEB-CC2FA29CB913}" presName="arrowDiagram4" presStyleCnt="0"/>
      <dgm:spPr/>
    </dgm:pt>
    <dgm:pt modelId="{40805598-B05D-4691-9C5C-733816284650}" type="pres">
      <dgm:prSet presAssocID="{FB69FABC-9771-4D81-890C-58903C0E4774}" presName="bullet4a" presStyleLbl="node1" presStyleIdx="0" presStyleCnt="4"/>
      <dgm:spPr/>
    </dgm:pt>
    <dgm:pt modelId="{20941783-2AFB-4934-B739-5D49BD4B3FBB}" type="pres">
      <dgm:prSet presAssocID="{FB69FABC-9771-4D81-890C-58903C0E4774}" presName="textBox4a" presStyleLbl="revTx" presStyleIdx="0" presStyleCnt="4">
        <dgm:presLayoutVars>
          <dgm:bulletEnabled val="1"/>
        </dgm:presLayoutVars>
      </dgm:prSet>
      <dgm:spPr/>
      <dgm:t>
        <a:bodyPr/>
        <a:lstStyle/>
        <a:p>
          <a:endParaRPr lang="en-US"/>
        </a:p>
      </dgm:t>
    </dgm:pt>
    <dgm:pt modelId="{E809CA56-9AE8-4089-9324-70E945B21AF7}" type="pres">
      <dgm:prSet presAssocID="{556CA38F-6D99-420F-9035-C5E5415DED2F}" presName="bullet4b" presStyleLbl="node1" presStyleIdx="1" presStyleCnt="4"/>
      <dgm:spPr/>
    </dgm:pt>
    <dgm:pt modelId="{17397B7F-3007-447A-8EF3-AC804230574E}" type="pres">
      <dgm:prSet presAssocID="{556CA38F-6D99-420F-9035-C5E5415DED2F}" presName="textBox4b" presStyleLbl="revTx" presStyleIdx="1" presStyleCnt="4">
        <dgm:presLayoutVars>
          <dgm:bulletEnabled val="1"/>
        </dgm:presLayoutVars>
      </dgm:prSet>
      <dgm:spPr/>
      <dgm:t>
        <a:bodyPr/>
        <a:lstStyle/>
        <a:p>
          <a:endParaRPr lang="en-US"/>
        </a:p>
      </dgm:t>
    </dgm:pt>
    <dgm:pt modelId="{8A67F263-C3AC-4764-AFBC-D48BDA1A660D}" type="pres">
      <dgm:prSet presAssocID="{758D07B5-C91A-4CEB-8092-B85F919D50C6}" presName="bullet4c" presStyleLbl="node1" presStyleIdx="2" presStyleCnt="4"/>
      <dgm:spPr/>
    </dgm:pt>
    <dgm:pt modelId="{8F77CF5E-5795-4D2F-A8C5-BADBE60C9F34}" type="pres">
      <dgm:prSet presAssocID="{758D07B5-C91A-4CEB-8092-B85F919D50C6}" presName="textBox4c" presStyleLbl="revTx" presStyleIdx="2" presStyleCnt="4">
        <dgm:presLayoutVars>
          <dgm:bulletEnabled val="1"/>
        </dgm:presLayoutVars>
      </dgm:prSet>
      <dgm:spPr/>
      <dgm:t>
        <a:bodyPr/>
        <a:lstStyle/>
        <a:p>
          <a:endParaRPr lang="en-US"/>
        </a:p>
      </dgm:t>
    </dgm:pt>
    <dgm:pt modelId="{32744DF8-DA22-422B-9D59-D194F2933CFF}" type="pres">
      <dgm:prSet presAssocID="{94DE7AC2-1489-479A-8D1B-A04E1A1F2534}" presName="bullet4d" presStyleLbl="node1" presStyleIdx="3" presStyleCnt="4"/>
      <dgm:spPr/>
    </dgm:pt>
    <dgm:pt modelId="{0C81CA60-D549-4F7A-B76E-EEC5485ABB88}" type="pres">
      <dgm:prSet presAssocID="{94DE7AC2-1489-479A-8D1B-A04E1A1F2534}" presName="textBox4d" presStyleLbl="revTx" presStyleIdx="3" presStyleCnt="4">
        <dgm:presLayoutVars>
          <dgm:bulletEnabled val="1"/>
        </dgm:presLayoutVars>
      </dgm:prSet>
      <dgm:spPr/>
      <dgm:t>
        <a:bodyPr/>
        <a:lstStyle/>
        <a:p>
          <a:endParaRPr lang="en-US"/>
        </a:p>
      </dgm:t>
    </dgm:pt>
  </dgm:ptLst>
  <dgm:cxnLst>
    <dgm:cxn modelId="{1CA9A486-2DFB-4296-837E-22A7CB6832D4}" srcId="{E192395D-EF3F-40F4-9EEB-CC2FA29CB913}" destId="{FB69FABC-9771-4D81-890C-58903C0E4774}" srcOrd="0" destOrd="0" parTransId="{A02BFB81-935F-4D38-A824-2F7481674849}" sibTransId="{9BB6076A-2435-4B84-A9EB-A4BECB19EF5A}"/>
    <dgm:cxn modelId="{725E2A4A-1B8F-472E-9346-22924DB47BA6}" srcId="{E192395D-EF3F-40F4-9EEB-CC2FA29CB913}" destId="{758D07B5-C91A-4CEB-8092-B85F919D50C6}" srcOrd="2" destOrd="0" parTransId="{25C7AD15-2A19-4B0E-8770-47C877D7D12C}" sibTransId="{4451960F-BBAF-41CA-8106-50CA5044AA85}"/>
    <dgm:cxn modelId="{4A74D1DB-E01C-42A0-8C73-F8BEA2A7F3E1}" srcId="{E192395D-EF3F-40F4-9EEB-CC2FA29CB913}" destId="{94DE7AC2-1489-479A-8D1B-A04E1A1F2534}" srcOrd="3" destOrd="0" parTransId="{3DC7D049-BEB6-46C5-A1C9-63EC773EFD35}" sibTransId="{A24633F4-50D3-4B44-AA05-7A9AD891749E}"/>
    <dgm:cxn modelId="{35CFCA3E-D856-40CF-9245-F187C559E9FC}" type="presOf" srcId="{758D07B5-C91A-4CEB-8092-B85F919D50C6}" destId="{8F77CF5E-5795-4D2F-A8C5-BADBE60C9F34}" srcOrd="0" destOrd="0" presId="urn:microsoft.com/office/officeart/2005/8/layout/arrow2"/>
    <dgm:cxn modelId="{D9C3B0FE-6AE4-4BD8-82EF-FD4A04D7D9AB}" type="presOf" srcId="{E192395D-EF3F-40F4-9EEB-CC2FA29CB913}" destId="{92BDFF2D-6D1A-4CE8-AFF6-4A4CE1D10215}" srcOrd="0" destOrd="0" presId="urn:microsoft.com/office/officeart/2005/8/layout/arrow2"/>
    <dgm:cxn modelId="{96425A41-947E-4021-8B93-6AE6D148456B}" type="presOf" srcId="{FB69FABC-9771-4D81-890C-58903C0E4774}" destId="{20941783-2AFB-4934-B739-5D49BD4B3FBB}" srcOrd="0" destOrd="0" presId="urn:microsoft.com/office/officeart/2005/8/layout/arrow2"/>
    <dgm:cxn modelId="{3BB35B8C-51C6-4039-A489-DBAB89A74437}" type="presOf" srcId="{94DE7AC2-1489-479A-8D1B-A04E1A1F2534}" destId="{0C81CA60-D549-4F7A-B76E-EEC5485ABB88}" srcOrd="0" destOrd="0" presId="urn:microsoft.com/office/officeart/2005/8/layout/arrow2"/>
    <dgm:cxn modelId="{EB5B68FF-03AA-41B6-B43E-0A04E24973AF}" srcId="{E192395D-EF3F-40F4-9EEB-CC2FA29CB913}" destId="{556CA38F-6D99-420F-9035-C5E5415DED2F}" srcOrd="1" destOrd="0" parTransId="{8D5BB398-0C75-48D0-A791-92EE04A303E2}" sibTransId="{46E2BC00-1F9B-4111-B15E-3898E28ABA51}"/>
    <dgm:cxn modelId="{B002E533-6701-4F43-B965-2CAF82D27EC0}" type="presOf" srcId="{556CA38F-6D99-420F-9035-C5E5415DED2F}" destId="{17397B7F-3007-447A-8EF3-AC804230574E}" srcOrd="0" destOrd="0" presId="urn:microsoft.com/office/officeart/2005/8/layout/arrow2"/>
    <dgm:cxn modelId="{84EF365A-E350-4BDB-8EF1-2F7363D7F422}" type="presParOf" srcId="{92BDFF2D-6D1A-4CE8-AFF6-4A4CE1D10215}" destId="{61836FB0-0CE0-455F-8E93-D097A336F2E8}" srcOrd="0" destOrd="0" presId="urn:microsoft.com/office/officeart/2005/8/layout/arrow2"/>
    <dgm:cxn modelId="{569DB2A7-4400-482E-BC2B-229569D7D619}" type="presParOf" srcId="{92BDFF2D-6D1A-4CE8-AFF6-4A4CE1D10215}" destId="{63222C53-DDD9-4567-A514-E27382B5E1B9}" srcOrd="1" destOrd="0" presId="urn:microsoft.com/office/officeart/2005/8/layout/arrow2"/>
    <dgm:cxn modelId="{F51E625B-575C-4B3B-815C-28AF8914C5EB}" type="presParOf" srcId="{63222C53-DDD9-4567-A514-E27382B5E1B9}" destId="{40805598-B05D-4691-9C5C-733816284650}" srcOrd="0" destOrd="0" presId="urn:microsoft.com/office/officeart/2005/8/layout/arrow2"/>
    <dgm:cxn modelId="{18F633E7-3D08-45A2-9A08-C22C1DDB180A}" type="presParOf" srcId="{63222C53-DDD9-4567-A514-E27382B5E1B9}" destId="{20941783-2AFB-4934-B739-5D49BD4B3FBB}" srcOrd="1" destOrd="0" presId="urn:microsoft.com/office/officeart/2005/8/layout/arrow2"/>
    <dgm:cxn modelId="{507DE9CB-1C46-4F03-86FB-514AED0B0E25}" type="presParOf" srcId="{63222C53-DDD9-4567-A514-E27382B5E1B9}" destId="{E809CA56-9AE8-4089-9324-70E945B21AF7}" srcOrd="2" destOrd="0" presId="urn:microsoft.com/office/officeart/2005/8/layout/arrow2"/>
    <dgm:cxn modelId="{256855BE-DC45-4070-AA85-CEB8F7A90ECA}" type="presParOf" srcId="{63222C53-DDD9-4567-A514-E27382B5E1B9}" destId="{17397B7F-3007-447A-8EF3-AC804230574E}" srcOrd="3" destOrd="0" presId="urn:microsoft.com/office/officeart/2005/8/layout/arrow2"/>
    <dgm:cxn modelId="{E2175577-C14E-4F19-9F37-B93C491DCE04}" type="presParOf" srcId="{63222C53-DDD9-4567-A514-E27382B5E1B9}" destId="{8A67F263-C3AC-4764-AFBC-D48BDA1A660D}" srcOrd="4" destOrd="0" presId="urn:microsoft.com/office/officeart/2005/8/layout/arrow2"/>
    <dgm:cxn modelId="{64853FEF-C692-48D3-9B24-E4846C8B5C09}" type="presParOf" srcId="{63222C53-DDD9-4567-A514-E27382B5E1B9}" destId="{8F77CF5E-5795-4D2F-A8C5-BADBE60C9F34}" srcOrd="5" destOrd="0" presId="urn:microsoft.com/office/officeart/2005/8/layout/arrow2"/>
    <dgm:cxn modelId="{EB4C5A62-B489-44E1-97AE-097B82021B3E}" type="presParOf" srcId="{63222C53-DDD9-4567-A514-E27382B5E1B9}" destId="{32744DF8-DA22-422B-9D59-D194F2933CFF}" srcOrd="6" destOrd="0" presId="urn:microsoft.com/office/officeart/2005/8/layout/arrow2"/>
    <dgm:cxn modelId="{0FCF746A-B3F6-403C-91DD-849FA2537B9B}" type="presParOf" srcId="{63222C53-DDD9-4567-A514-E27382B5E1B9}" destId="{0C81CA60-D549-4F7A-B76E-EEC5485ABB8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36FB0-0CE0-455F-8E93-D097A336F2E8}">
      <dsp:nvSpPr>
        <dsp:cNvPr id="0" name=""/>
        <dsp:cNvSpPr/>
      </dsp:nvSpPr>
      <dsp:spPr>
        <a:xfrm>
          <a:off x="126999" y="0"/>
          <a:ext cx="8737600" cy="5461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05598-B05D-4691-9C5C-733816284650}">
      <dsp:nvSpPr>
        <dsp:cNvPr id="0" name=""/>
        <dsp:cNvSpPr/>
      </dsp:nvSpPr>
      <dsp:spPr>
        <a:xfrm>
          <a:off x="987653" y="4060799"/>
          <a:ext cx="200964" cy="2009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41783-2AFB-4934-B739-5D49BD4B3FBB}">
      <dsp:nvSpPr>
        <dsp:cNvPr id="0" name=""/>
        <dsp:cNvSpPr/>
      </dsp:nvSpPr>
      <dsp:spPr>
        <a:xfrm>
          <a:off x="1088136" y="4161282"/>
          <a:ext cx="1494129" cy="1299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87" tIns="0" rIns="0" bIns="0" numCol="1" spcCol="1270" anchor="t" anchorCtr="0">
          <a:noAutofit/>
        </a:bodyPr>
        <a:lstStyle/>
        <a:p>
          <a:pPr lvl="0" algn="l" defTabSz="1022350">
            <a:lnSpc>
              <a:spcPct val="90000"/>
            </a:lnSpc>
            <a:spcBef>
              <a:spcPct val="0"/>
            </a:spcBef>
            <a:spcAft>
              <a:spcPct val="35000"/>
            </a:spcAft>
          </a:pPr>
          <a:r>
            <a:rPr lang="en-US" sz="2300" kern="1200" dirty="0" smtClean="0"/>
            <a:t>Knowledge</a:t>
          </a:r>
          <a:endParaRPr lang="en-US" sz="2300" kern="1200" dirty="0"/>
        </a:p>
      </dsp:txBody>
      <dsp:txXfrm>
        <a:off x="1088136" y="4161282"/>
        <a:ext cx="1494129" cy="1299718"/>
      </dsp:txXfrm>
    </dsp:sp>
    <dsp:sp modelId="{E809CA56-9AE8-4089-9324-70E945B21AF7}">
      <dsp:nvSpPr>
        <dsp:cNvPr id="0" name=""/>
        <dsp:cNvSpPr/>
      </dsp:nvSpPr>
      <dsp:spPr>
        <a:xfrm>
          <a:off x="2407513" y="2790571"/>
          <a:ext cx="349504" cy="3495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97B7F-3007-447A-8EF3-AC804230574E}">
      <dsp:nvSpPr>
        <dsp:cNvPr id="0" name=""/>
        <dsp:cNvSpPr/>
      </dsp:nvSpPr>
      <dsp:spPr>
        <a:xfrm>
          <a:off x="2582265" y="2965322"/>
          <a:ext cx="1834896" cy="2495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195" tIns="0" rIns="0" bIns="0" numCol="1" spcCol="1270" anchor="t" anchorCtr="0">
          <a:noAutofit/>
        </a:bodyPr>
        <a:lstStyle/>
        <a:p>
          <a:pPr lvl="0" algn="l" defTabSz="1022350">
            <a:lnSpc>
              <a:spcPct val="90000"/>
            </a:lnSpc>
            <a:spcBef>
              <a:spcPct val="0"/>
            </a:spcBef>
            <a:spcAft>
              <a:spcPct val="35000"/>
            </a:spcAft>
          </a:pPr>
          <a:r>
            <a:rPr lang="en-US" sz="2300" kern="1200" dirty="0" smtClean="0"/>
            <a:t>Reasoning</a:t>
          </a:r>
          <a:endParaRPr lang="en-US" sz="2300" kern="1200" dirty="0"/>
        </a:p>
      </dsp:txBody>
      <dsp:txXfrm>
        <a:off x="2582265" y="2965322"/>
        <a:ext cx="1834896" cy="2495677"/>
      </dsp:txXfrm>
    </dsp:sp>
    <dsp:sp modelId="{8A67F263-C3AC-4764-AFBC-D48BDA1A660D}">
      <dsp:nvSpPr>
        <dsp:cNvPr id="0" name=""/>
        <dsp:cNvSpPr/>
      </dsp:nvSpPr>
      <dsp:spPr>
        <a:xfrm>
          <a:off x="4220565" y="1854555"/>
          <a:ext cx="463092" cy="4630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7CF5E-5795-4D2F-A8C5-BADBE60C9F34}">
      <dsp:nvSpPr>
        <dsp:cNvPr id="0" name=""/>
        <dsp:cNvSpPr/>
      </dsp:nvSpPr>
      <dsp:spPr>
        <a:xfrm>
          <a:off x="4452112" y="2086102"/>
          <a:ext cx="1834896" cy="3374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83" tIns="0" rIns="0" bIns="0" numCol="1" spcCol="1270" anchor="t" anchorCtr="0">
          <a:noAutofit/>
        </a:bodyPr>
        <a:lstStyle/>
        <a:p>
          <a:pPr lvl="0" algn="l" defTabSz="1022350">
            <a:lnSpc>
              <a:spcPct val="90000"/>
            </a:lnSpc>
            <a:spcBef>
              <a:spcPct val="0"/>
            </a:spcBef>
            <a:spcAft>
              <a:spcPct val="35000"/>
            </a:spcAft>
          </a:pPr>
          <a:r>
            <a:rPr lang="en-US" sz="2300" kern="1200" dirty="0" smtClean="0"/>
            <a:t>Performance Skills</a:t>
          </a:r>
          <a:endParaRPr lang="en-US" sz="2300" kern="1200" dirty="0"/>
        </a:p>
      </dsp:txBody>
      <dsp:txXfrm>
        <a:off x="4452112" y="2086102"/>
        <a:ext cx="1834896" cy="3374898"/>
      </dsp:txXfrm>
    </dsp:sp>
    <dsp:sp modelId="{32744DF8-DA22-422B-9D59-D194F2933CFF}">
      <dsp:nvSpPr>
        <dsp:cNvPr id="0" name=""/>
        <dsp:cNvSpPr/>
      </dsp:nvSpPr>
      <dsp:spPr>
        <a:xfrm>
          <a:off x="6195263" y="1235278"/>
          <a:ext cx="620369" cy="6203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1CA60-D549-4F7A-B76E-EEC5485ABB88}">
      <dsp:nvSpPr>
        <dsp:cNvPr id="0" name=""/>
        <dsp:cNvSpPr/>
      </dsp:nvSpPr>
      <dsp:spPr>
        <a:xfrm>
          <a:off x="6505448" y="1545462"/>
          <a:ext cx="1834896" cy="391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21" tIns="0" rIns="0" bIns="0" numCol="1" spcCol="1270" anchor="t" anchorCtr="0">
          <a:noAutofit/>
        </a:bodyPr>
        <a:lstStyle/>
        <a:p>
          <a:pPr lvl="0" algn="l" defTabSz="1022350">
            <a:lnSpc>
              <a:spcPct val="90000"/>
            </a:lnSpc>
            <a:spcBef>
              <a:spcPct val="0"/>
            </a:spcBef>
            <a:spcAft>
              <a:spcPct val="35000"/>
            </a:spcAft>
          </a:pPr>
          <a:r>
            <a:rPr lang="en-US" sz="2300" kern="1200" dirty="0" smtClean="0"/>
            <a:t>Products</a:t>
          </a:r>
          <a:endParaRPr lang="en-US" sz="2300" kern="1200" dirty="0"/>
        </a:p>
      </dsp:txBody>
      <dsp:txXfrm>
        <a:off x="6505448" y="1545462"/>
        <a:ext cx="1834896" cy="391553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B3FF6-BB2A-4152-B651-B5EEA6F0A5F1}" type="datetimeFigureOut">
              <a:rPr lang="en-US" smtClean="0"/>
              <a:t>12/11/15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86BDA-8104-4FC6-BC73-363DBEC6028C}" type="slidenum">
              <a:rPr lang="en-US" smtClean="0"/>
              <a:t>‹#›</a:t>
            </a:fld>
            <a:endParaRPr lang="en-US"/>
          </a:p>
        </p:txBody>
      </p:sp>
    </p:spTree>
    <p:extLst>
      <p:ext uri="{BB962C8B-B14F-4D97-AF65-F5344CB8AC3E}">
        <p14:creationId xmlns:p14="http://schemas.microsoft.com/office/powerpoint/2010/main" val="302722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E2789A-EB84-456F-A1B1-76E2490CF3A6}"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BAEE2B-A571-4635-A573-D45989C7796C}"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Targets that</a:t>
            </a:r>
            <a:r>
              <a:rPr lang="en-US" baseline="0" dirty="0" smtClean="0"/>
              <a:t> collectively work together to develop the intent of the standard - </a:t>
            </a:r>
            <a:endParaRPr lang="en-US" dirty="0"/>
          </a:p>
        </p:txBody>
      </p:sp>
      <p:sp>
        <p:nvSpPr>
          <p:cNvPr id="4" name="Slide Number Placeholder 3"/>
          <p:cNvSpPr>
            <a:spLocks noGrp="1"/>
          </p:cNvSpPr>
          <p:nvPr>
            <p:ph type="sldNum" sz="quarter" idx="10"/>
          </p:nvPr>
        </p:nvSpPr>
        <p:spPr/>
        <p:txBody>
          <a:bodyPr/>
          <a:lstStyle/>
          <a:p>
            <a:fld id="{3AE2CC9F-50D5-4BEE-9A98-183E46EE44B3}" type="slidenum">
              <a:rPr lang="en-US" smtClean="0"/>
              <a:t>18</a:t>
            </a:fld>
            <a:endParaRPr lang="en-US"/>
          </a:p>
        </p:txBody>
      </p:sp>
    </p:spTree>
    <p:extLst>
      <p:ext uri="{BB962C8B-B14F-4D97-AF65-F5344CB8AC3E}">
        <p14:creationId xmlns:p14="http://schemas.microsoft.com/office/powerpoint/2010/main" val="96257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300395-F3A7-4B36-AA60-BA6918523B60}" type="slidenum">
              <a:rPr lang="en-US" smtClean="0">
                <a:ea typeface="MS PGothic" pitchFamily="34" charset="-128"/>
              </a:rPr>
              <a:pPr fontAlgn="base">
                <a:spcBef>
                  <a:spcPct val="0"/>
                </a:spcBef>
                <a:spcAft>
                  <a:spcPct val="0"/>
                </a:spcAft>
                <a:defRPr/>
              </a:pPr>
              <a:t>2</a:t>
            </a:fld>
            <a:endParaRPr lang="en-US" dirty="0" smtClean="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45"/>
          <p:cNvSpPr>
            <a:spLocks noGrp="1" noRot="1" noChangeAspect="1" noTextEdit="1"/>
          </p:cNvSpPr>
          <p:nvPr>
            <p:ph type="sldImg" idx="2"/>
          </p:nvPr>
        </p:nvSpPr>
        <p:spPr bwMode="auto">
          <a:noFill/>
          <a:ln>
            <a:solidFill>
              <a:srgbClr val="000000"/>
            </a:solidFill>
            <a:miter lim="800000"/>
            <a:headEnd/>
            <a:tailEnd/>
          </a:ln>
        </p:spPr>
      </p:sp>
      <p:sp>
        <p:nvSpPr>
          <p:cNvPr id="28674" name="Shape 146"/>
          <p:cNvSpPr>
            <a:spLocks noGrp="1"/>
          </p:cNvSpPr>
          <p:nvPr>
            <p:ph type="body" idx="1"/>
          </p:nvPr>
        </p:nvSpPr>
        <p:spPr bwMode="auto">
          <a:xfrm>
            <a:off x="686421" y="4344024"/>
            <a:ext cx="5485158" cy="276942"/>
          </a:xfrm>
          <a:noFill/>
        </p:spPr>
        <p:txBody>
          <a:bodyPr wrap="square" tIns="45692" bIns="45692" numCol="1" anchor="t" anchorCtr="0" compatLnSpc="1">
            <a:prstTxWarp prst="textNoShape">
              <a:avLst/>
            </a:prstTxWarp>
            <a:spAutoFit/>
          </a:bodyPr>
          <a:lstStyle/>
          <a:p>
            <a:pPr eaLnBrk="1" hangingPunct="1">
              <a:spcBef>
                <a:spcPct val="0"/>
              </a:spcBef>
              <a:buSzPct val="25000"/>
            </a:pPr>
            <a:endParaRPr lang="en-US" dirty="0" smtClean="0"/>
          </a:p>
        </p:txBody>
      </p:sp>
      <p:sp>
        <p:nvSpPr>
          <p:cNvPr id="28675" name="Shape 147"/>
          <p:cNvSpPr>
            <a:spLocks noGrp="1"/>
          </p:cNvSpPr>
          <p:nvPr>
            <p:ph type="sldNum" sz="quarter" idx="5"/>
          </p:nvPr>
        </p:nvSpPr>
        <p:spPr bwMode="auto">
          <a:xfrm>
            <a:off x="3884027" y="8866057"/>
            <a:ext cx="2972421" cy="276382"/>
          </a:xfrm>
          <a:noFill/>
          <a:ln>
            <a:miter lim="800000"/>
            <a:headEnd/>
            <a:tailEnd/>
          </a:ln>
        </p:spPr>
        <p:txBody>
          <a:bodyPr wrap="square" tIns="45692" bIns="45692" numCol="1" anchorCtr="0" compatLnSpc="1">
            <a:prstTxWarp prst="textNoShape">
              <a:avLst/>
            </a:prstTxWarp>
            <a:spAutoFit/>
          </a:bodyPr>
          <a:lstStyle/>
          <a:p>
            <a:pPr fontAlgn="base">
              <a:spcBef>
                <a:spcPct val="0"/>
              </a:spcBef>
              <a:spcAft>
                <a:spcPct val="0"/>
              </a:spcAft>
              <a:buSzPct val="25000"/>
              <a:buFont typeface="Arial" charset="0"/>
              <a:buNone/>
            </a:pPr>
            <a:r>
              <a:rPr lang="en-US" dirty="0" smtClean="0">
                <a:solidFill>
                  <a:srgbClr val="000000"/>
                </a:solidFill>
                <a:latin typeface="Arial" charset="0"/>
                <a:cs typeface="Arial" charset="0"/>
                <a:sym typeface="Arial"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66FD341-519E-4B8E-AA16-26099BFFDB1F}"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3396B5C-6F60-45D7-974B-56A6728068C6}"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38D57B85-07F5-4E4D-BFBA-D2564C667B71}"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9074" name="Shape 244"/>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Shape 245"/>
          <p:cNvSpPr>
            <a:spLocks noGrp="1"/>
          </p:cNvSpPr>
          <p:nvPr>
            <p:ph type="body" idx="1"/>
          </p:nvPr>
        </p:nvSpPr>
        <p:spPr bwMode="auto">
          <a:xfrm>
            <a:off x="686421" y="4344024"/>
            <a:ext cx="5485158" cy="3385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697" bIns="45697" numCol="1" anchor="t" anchorCtr="0" compatLnSpc="1">
            <a:prstTxWarp prst="textNoShape">
              <a:avLst/>
            </a:prstTxWarp>
            <a:spAutoFit/>
          </a:bodyPr>
          <a:lstStyle/>
          <a:p>
            <a:pPr eaLnBrk="1" hangingPunct="1">
              <a:spcBef>
                <a:spcPct val="0"/>
              </a:spcBef>
            </a:pPr>
            <a:endParaRPr lang="en-US" sz="1600"/>
          </a:p>
        </p:txBody>
      </p:sp>
      <p:sp>
        <p:nvSpPr>
          <p:cNvPr id="259076" name="Shape 246"/>
          <p:cNvSpPr>
            <a:spLocks noGrp="1"/>
          </p:cNvSpPr>
          <p:nvPr>
            <p:ph type="sldNum" sz="quarter" idx="5"/>
          </p:nvPr>
        </p:nvSpPr>
        <p:spPr bwMode="auto">
          <a:xfrm>
            <a:off x="3884027" y="8866057"/>
            <a:ext cx="2972421" cy="27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697" bIns="45697">
            <a:spAutoFit/>
          </a:bodyPr>
          <a:lstStyle>
            <a:lvl1pPr eaLnBrk="0" hangingPunct="0">
              <a:defRPr>
                <a:solidFill>
                  <a:schemeClr val="tx1"/>
                </a:solidFill>
                <a:latin typeface="Calibri" pitchFamily="34" charset="0"/>
                <a:ea typeface="MS PGothic" pitchFamily="34" charset="-128"/>
              </a:defRPr>
            </a:lvl1pPr>
            <a:lvl2pPr marL="729057" indent="-280406" eaLnBrk="0" hangingPunct="0">
              <a:defRPr>
                <a:solidFill>
                  <a:schemeClr val="tx1"/>
                </a:solidFill>
                <a:latin typeface="Calibri" pitchFamily="34" charset="0"/>
                <a:ea typeface="MS PGothic" pitchFamily="34" charset="-128"/>
              </a:defRPr>
            </a:lvl2pPr>
            <a:lvl3pPr marL="1121626" indent="-224325" eaLnBrk="0" hangingPunct="0">
              <a:defRPr>
                <a:solidFill>
                  <a:schemeClr val="tx1"/>
                </a:solidFill>
                <a:latin typeface="Calibri" pitchFamily="34" charset="0"/>
                <a:ea typeface="MS PGothic" pitchFamily="34" charset="-128"/>
              </a:defRPr>
            </a:lvl3pPr>
            <a:lvl4pPr marL="1570276" indent="-224325" eaLnBrk="0" hangingPunct="0">
              <a:defRPr>
                <a:solidFill>
                  <a:schemeClr val="tx1"/>
                </a:solidFill>
                <a:latin typeface="Calibri" pitchFamily="34" charset="0"/>
                <a:ea typeface="MS PGothic" pitchFamily="34" charset="-128"/>
              </a:defRPr>
            </a:lvl4pPr>
            <a:lvl5pPr marL="2018927" indent="-224325" eaLnBrk="0" hangingPunct="0">
              <a:defRPr>
                <a:solidFill>
                  <a:schemeClr val="tx1"/>
                </a:solidFill>
                <a:latin typeface="Calibri"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Calibri"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Calibri"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Calibri"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SzPct val="25000"/>
            </a:pPr>
            <a:r>
              <a:rPr lang="en-US" smtClean="0">
                <a:solidFill>
                  <a:srgbClr val="000000"/>
                </a:solidFill>
                <a:latin typeface="Arial" charset="0"/>
                <a:sym typeface="Arial"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a:t>
            </a:r>
            <a:r>
              <a:rPr lang="en-US" dirty="0" err="1" smtClean="0"/>
              <a:t>Stiggins</a:t>
            </a:r>
            <a:r>
              <a:rPr lang="en-US" dirty="0" smtClean="0"/>
              <a:t>, J. </a:t>
            </a:r>
            <a:r>
              <a:rPr lang="en-US" dirty="0" err="1" smtClean="0"/>
              <a:t>Arter</a:t>
            </a:r>
            <a:r>
              <a:rPr lang="en-US" dirty="0" smtClean="0"/>
              <a:t>,</a:t>
            </a:r>
            <a:r>
              <a:rPr lang="en-US" baseline="0" dirty="0" smtClean="0"/>
              <a:t> </a:t>
            </a:r>
            <a:r>
              <a:rPr lang="en-US" dirty="0" smtClean="0"/>
              <a:t>J. </a:t>
            </a:r>
            <a:r>
              <a:rPr lang="en-US" dirty="0" err="1" smtClean="0"/>
              <a:t>Chappuis</a:t>
            </a:r>
            <a:r>
              <a:rPr lang="en-US" dirty="0" smtClean="0"/>
              <a:t>, </a:t>
            </a:r>
            <a:r>
              <a:rPr lang="en-US" baseline="0" dirty="0" smtClean="0"/>
              <a:t>&amp; S. </a:t>
            </a:r>
            <a:r>
              <a:rPr lang="en-US" baseline="0" dirty="0" err="1" smtClean="0"/>
              <a:t>Chappius</a:t>
            </a:r>
            <a:r>
              <a:rPr lang="en-US" baseline="0" dirty="0" smtClean="0"/>
              <a:t> (2006) Classroom Assessment for Student Learning. ETS. Portland, OR.</a:t>
            </a:r>
            <a:endParaRPr lang="en-US" dirty="0"/>
          </a:p>
        </p:txBody>
      </p:sp>
      <p:sp>
        <p:nvSpPr>
          <p:cNvPr id="4" name="Slide Number Placeholder 3"/>
          <p:cNvSpPr>
            <a:spLocks noGrp="1"/>
          </p:cNvSpPr>
          <p:nvPr>
            <p:ph type="sldNum" sz="quarter" idx="10"/>
          </p:nvPr>
        </p:nvSpPr>
        <p:spPr/>
        <p:txBody>
          <a:bodyPr/>
          <a:lstStyle/>
          <a:p>
            <a:fld id="{3AE2CC9F-50D5-4BEE-9A98-183E46EE44B3}" type="slidenum">
              <a:rPr lang="en-US" smtClean="0"/>
              <a:t>8</a:t>
            </a:fld>
            <a:endParaRPr lang="en-US"/>
          </a:p>
        </p:txBody>
      </p:sp>
    </p:spTree>
    <p:extLst>
      <p:ext uri="{BB962C8B-B14F-4D97-AF65-F5344CB8AC3E}">
        <p14:creationId xmlns:p14="http://schemas.microsoft.com/office/powerpoint/2010/main" val="2967850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Know, Describe could be Knowledge or Reasoning – need to be crystal clear when using these verbs. “Understand” needs more clarity and should not stand alone. </a:t>
            </a:r>
            <a:endParaRPr lang="en-US" dirty="0"/>
          </a:p>
        </p:txBody>
      </p:sp>
      <p:sp>
        <p:nvSpPr>
          <p:cNvPr id="4" name="Slide Number Placeholder 3"/>
          <p:cNvSpPr>
            <a:spLocks noGrp="1"/>
          </p:cNvSpPr>
          <p:nvPr>
            <p:ph type="sldNum" sz="quarter" idx="10"/>
          </p:nvPr>
        </p:nvSpPr>
        <p:spPr/>
        <p:txBody>
          <a:bodyPr/>
          <a:lstStyle/>
          <a:p>
            <a:fld id="{3AE2CC9F-50D5-4BEE-9A98-183E46EE44B3}" type="slidenum">
              <a:rPr lang="en-US" smtClean="0"/>
              <a:t>16</a:t>
            </a:fld>
            <a:endParaRPr lang="en-US"/>
          </a:p>
        </p:txBody>
      </p:sp>
    </p:spTree>
    <p:extLst>
      <p:ext uri="{BB962C8B-B14F-4D97-AF65-F5344CB8AC3E}">
        <p14:creationId xmlns:p14="http://schemas.microsoft.com/office/powerpoint/2010/main" val="12402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589DD-8B23-4788-966D-A26EE333482C}"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156394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589DD-8B23-4788-966D-A26EE333482C}"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12643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589DD-8B23-4788-966D-A26EE333482C}"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22932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589DD-8B23-4788-966D-A26EE333482C}"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320358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589DD-8B23-4788-966D-A26EE333482C}" type="datetimeFigureOut">
              <a:rPr lang="en-US" smtClean="0"/>
              <a:t>12/11/15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363077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589DD-8B23-4788-966D-A26EE333482C}"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277530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589DD-8B23-4788-966D-A26EE333482C}" type="datetimeFigureOut">
              <a:rPr lang="en-US" smtClean="0"/>
              <a:t>12/11/15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67978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589DD-8B23-4788-966D-A26EE333482C}" type="datetimeFigureOut">
              <a:rPr lang="en-US" smtClean="0"/>
              <a:t>12/11/15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208224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589DD-8B23-4788-966D-A26EE333482C}" type="datetimeFigureOut">
              <a:rPr lang="en-US" smtClean="0"/>
              <a:t>12/11/15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422187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589DD-8B23-4788-966D-A26EE333482C}"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379275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589DD-8B23-4788-966D-A26EE333482C}" type="datetimeFigureOut">
              <a:rPr lang="en-US" smtClean="0"/>
              <a:t>12/11/15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7F21D-985D-4E45-9C2C-31A348BE47C8}" type="slidenum">
              <a:rPr lang="en-US" smtClean="0"/>
              <a:t>‹#›</a:t>
            </a:fld>
            <a:endParaRPr lang="en-US"/>
          </a:p>
        </p:txBody>
      </p:sp>
    </p:spTree>
    <p:extLst>
      <p:ext uri="{BB962C8B-B14F-4D97-AF65-F5344CB8AC3E}">
        <p14:creationId xmlns:p14="http://schemas.microsoft.com/office/powerpoint/2010/main" val="17680975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589DD-8B23-4788-966D-A26EE333482C}" type="datetimeFigureOut">
              <a:rPr lang="en-US" smtClean="0"/>
              <a:t>12/11/15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7F21D-985D-4E45-9C2C-31A348BE47C8}" type="slidenum">
              <a:rPr lang="en-US" smtClean="0"/>
              <a:t>‹#›</a:t>
            </a:fld>
            <a:endParaRPr lang="en-US"/>
          </a:p>
        </p:txBody>
      </p:sp>
    </p:spTree>
    <p:extLst>
      <p:ext uri="{BB962C8B-B14F-4D97-AF65-F5344CB8AC3E}">
        <p14:creationId xmlns:p14="http://schemas.microsoft.com/office/powerpoint/2010/main" val="345480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mate.nasa.gov/news/109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ucation.ky.gov/curriculum/math/pages/mathematics-deconstructed-standards.asp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696200" cy="1371600"/>
          </a:xfrm>
        </p:spPr>
        <p:txBody>
          <a:bodyPr rtlCol="0">
            <a:normAutofit fontScale="90000"/>
          </a:bodyPr>
          <a:lstStyle/>
          <a:p>
            <a:pPr eaLnBrk="1" fontAlgn="auto" hangingPunct="1">
              <a:spcAft>
                <a:spcPts val="0"/>
              </a:spcAft>
              <a:defRPr/>
            </a:pPr>
            <a:r>
              <a:rPr lang="en-US" dirty="0" smtClean="0"/>
              <a:t>Why the Common Core?: How these Standards are Different</a:t>
            </a:r>
            <a:endParaRPr lang="en-US" dirty="0"/>
          </a:p>
        </p:txBody>
      </p:sp>
      <p:sp>
        <p:nvSpPr>
          <p:cNvPr id="4" name="Subtitle 3"/>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sz="2800" dirty="0" smtClean="0">
                <a:solidFill>
                  <a:schemeClr val="tx1"/>
                </a:solidFill>
              </a:rPr>
              <a:t>Presenter: </a:t>
            </a:r>
            <a:r>
              <a:rPr lang="en-US" sz="2800" dirty="0" err="1" smtClean="0">
                <a:solidFill>
                  <a:schemeClr val="tx1"/>
                </a:solidFill>
              </a:rPr>
              <a:t>Hallie</a:t>
            </a:r>
            <a:r>
              <a:rPr lang="en-US" sz="2800" dirty="0" smtClean="0">
                <a:solidFill>
                  <a:schemeClr val="tx1"/>
                </a:solidFill>
              </a:rPr>
              <a:t> </a:t>
            </a:r>
            <a:r>
              <a:rPr lang="en-US" sz="2800" dirty="0" err="1" smtClean="0">
                <a:solidFill>
                  <a:schemeClr val="tx1"/>
                </a:solidFill>
              </a:rPr>
              <a:t>Hundemer</a:t>
            </a:r>
            <a:r>
              <a:rPr lang="en-US" sz="2800" dirty="0" smtClean="0">
                <a:solidFill>
                  <a:schemeClr val="tx1"/>
                </a:solidFill>
              </a:rPr>
              <a:t>-Booth</a:t>
            </a:r>
          </a:p>
          <a:p>
            <a:pPr eaLnBrk="1" fontAlgn="auto" hangingPunct="1">
              <a:spcAft>
                <a:spcPts val="0"/>
              </a:spcAft>
              <a:buFont typeface="Arial" pitchFamily="34" charset="0"/>
              <a:buNone/>
              <a:defRPr/>
            </a:pPr>
            <a:r>
              <a:rPr lang="en-US" sz="2800" dirty="0" smtClean="0">
                <a:solidFill>
                  <a:schemeClr val="tx1"/>
                </a:solidFill>
              </a:rPr>
              <a:t>Student Achievement Partners</a:t>
            </a:r>
            <a:endParaRPr lang="en-US" sz="2800" dirty="0">
              <a:solidFill>
                <a:schemeClr val="tx1"/>
              </a:solidFill>
            </a:endParaRPr>
          </a:p>
        </p:txBody>
      </p:sp>
    </p:spTree>
    <p:extLst>
      <p:ext uri="{BB962C8B-B14F-4D97-AF65-F5344CB8AC3E}">
        <p14:creationId xmlns:p14="http://schemas.microsoft.com/office/powerpoint/2010/main" val="16131800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SMELL the Articles</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solidFill>
                  <a:schemeClr val="accent2">
                    <a:lumMod val="75000"/>
                  </a:schemeClr>
                </a:solidFill>
              </a:rPr>
              <a:t>Critical Consumer Test: </a:t>
            </a:r>
          </a:p>
          <a:p>
            <a:pPr marL="0" indent="0">
              <a:buNone/>
            </a:pPr>
            <a:endParaRPr lang="en-US" dirty="0"/>
          </a:p>
          <a:p>
            <a:r>
              <a:rPr lang="en-US" dirty="0" smtClean="0"/>
              <a:t>Complete the SMELL test for the following articles and be ready to share out your feelings on which you would use in your class and why.</a:t>
            </a:r>
          </a:p>
          <a:p>
            <a:pPr marL="457200" lvl="1" indent="0">
              <a:buNone/>
            </a:pPr>
            <a:r>
              <a:rPr lang="en-US" dirty="0"/>
              <a:t>	</a:t>
            </a:r>
            <a:r>
              <a:rPr lang="en-US" dirty="0" smtClean="0">
                <a:hlinkClick r:id="rId2"/>
              </a:rPr>
              <a:t>http://climate.nasa.gov/news/1091/</a:t>
            </a:r>
            <a:endParaRPr lang="en-US" dirty="0" smtClean="0"/>
          </a:p>
          <a:p>
            <a:pPr marL="457200" lvl="1" indent="0">
              <a:buNone/>
            </a:pPr>
            <a:r>
              <a:rPr lang="en-US" dirty="0"/>
              <a:t>	</a:t>
            </a:r>
            <a:r>
              <a:rPr lang="en-US" dirty="0" smtClean="0"/>
              <a:t>http://en.wikipedia.org/wiki/Global_warming</a:t>
            </a:r>
          </a:p>
          <a:p>
            <a:pPr lvl="1"/>
            <a:endParaRPr lang="en-US" dirty="0" smtClean="0"/>
          </a:p>
          <a:p>
            <a:endParaRPr lang="en-US" dirty="0"/>
          </a:p>
        </p:txBody>
      </p:sp>
    </p:spTree>
    <p:extLst>
      <p:ext uri="{BB962C8B-B14F-4D97-AF65-F5344CB8AC3E}">
        <p14:creationId xmlns:p14="http://schemas.microsoft.com/office/powerpoint/2010/main" val="288030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If the learning is unclear to you then </a:t>
            </a:r>
          </a:p>
          <a:p>
            <a:pPr lvl="1"/>
            <a:r>
              <a:rPr lang="en-US" dirty="0"/>
              <a:t>Y</a:t>
            </a:r>
            <a:r>
              <a:rPr lang="en-US" dirty="0" smtClean="0"/>
              <a:t>ou will not be able to make it clear to students. </a:t>
            </a:r>
          </a:p>
          <a:p>
            <a:pPr lvl="1"/>
            <a:r>
              <a:rPr lang="en-US" dirty="0" smtClean="0"/>
              <a:t>It will be unclear what to teach and how to assess.</a:t>
            </a:r>
          </a:p>
          <a:p>
            <a:pPr lvl="1"/>
            <a:r>
              <a:rPr lang="en-US" dirty="0" smtClean="0"/>
              <a:t>It could be interpreted different ways that could lead to significantly different learning experiences.</a:t>
            </a:r>
          </a:p>
          <a:p>
            <a:r>
              <a:rPr lang="en-US" dirty="0" smtClean="0"/>
              <a:t>Create learning targets that are inherent to the intent of the standard.</a:t>
            </a:r>
          </a:p>
          <a:p>
            <a:r>
              <a:rPr lang="en-US" dirty="0" smtClean="0"/>
              <a:t>Sometimes the benchmark or standard is stated in a manner that is clear and may only need to be categorized to determine which method should be used to assess the intended learning. </a:t>
            </a:r>
            <a:endParaRPr lang="en-US" dirty="0"/>
          </a:p>
        </p:txBody>
      </p:sp>
      <p:sp>
        <p:nvSpPr>
          <p:cNvPr id="2" name="Title 1"/>
          <p:cNvSpPr>
            <a:spLocks noGrp="1"/>
          </p:cNvSpPr>
          <p:nvPr>
            <p:ph type="title"/>
          </p:nvPr>
        </p:nvSpPr>
        <p:spPr/>
        <p:txBody>
          <a:bodyPr/>
          <a:lstStyle/>
          <a:p>
            <a:r>
              <a:rPr lang="en-US" dirty="0" smtClean="0"/>
              <a:t>Clear Learning Target</a:t>
            </a:r>
            <a:endParaRPr lang="en-US" dirty="0"/>
          </a:p>
        </p:txBody>
      </p:sp>
    </p:spTree>
    <p:extLst>
      <p:ext uri="{BB962C8B-B14F-4D97-AF65-F5344CB8AC3E}">
        <p14:creationId xmlns:p14="http://schemas.microsoft.com/office/powerpoint/2010/main" val="299062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a:t/>
            </a:r>
            <a:br>
              <a:rPr lang="en-US" dirty="0"/>
            </a:br>
            <a:r>
              <a:rPr lang="en-US" dirty="0"/>
              <a:t> </a:t>
            </a:r>
            <a:r>
              <a:rPr lang="en-US" b="1" dirty="0"/>
              <a:t>Rules of Thumb for Deconstruction </a:t>
            </a:r>
            <a:r>
              <a:rPr lang="en-US" dirty="0"/>
              <a:t/>
            </a:r>
            <a:br>
              <a:rPr lang="en-US" dirty="0"/>
            </a:br>
            <a:r>
              <a:rPr lang="en-US" b="1" dirty="0"/>
              <a:t>of Standards </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dirty="0" smtClean="0"/>
              <a:t>1</a:t>
            </a:r>
            <a:r>
              <a:rPr lang="en-US" dirty="0"/>
              <a:t>. Deconstruction of a standard should occur only when it makes the standard clearer- </a:t>
            </a:r>
            <a:r>
              <a:rPr lang="en-US" i="1" dirty="0"/>
              <a:t>but sometimes you don’t know that until you try to deconstruct it. </a:t>
            </a:r>
            <a:endParaRPr lang="en-US" dirty="0"/>
          </a:p>
          <a:p>
            <a:endParaRPr lang="en-US" dirty="0"/>
          </a:p>
          <a:p>
            <a:r>
              <a:rPr lang="en-US" dirty="0"/>
              <a:t>2. There are no </a:t>
            </a:r>
            <a:r>
              <a:rPr lang="en-US" dirty="0" smtClean="0"/>
              <a:t>“product</a:t>
            </a:r>
            <a:r>
              <a:rPr lang="en-US" dirty="0"/>
              <a:t>‟ targets/standards for reading. </a:t>
            </a:r>
            <a:r>
              <a:rPr lang="en-US" dirty="0" smtClean="0"/>
              <a:t>“Product</a:t>
            </a:r>
            <a:r>
              <a:rPr lang="en-US" dirty="0"/>
              <a:t>‟ target/standards in mathematics require students to produce a concrete tangible item; a simple sketch/drawing is not math product. </a:t>
            </a:r>
          </a:p>
          <a:p>
            <a:endParaRPr lang="en-US" dirty="0"/>
          </a:p>
          <a:p>
            <a:r>
              <a:rPr lang="en-US" dirty="0"/>
              <a:t>3. Phonics targets are </a:t>
            </a:r>
            <a:r>
              <a:rPr lang="en-US" i="1" dirty="0"/>
              <a:t>typically </a:t>
            </a:r>
            <a:r>
              <a:rPr lang="en-US" dirty="0"/>
              <a:t>knowledge targets. Mathematical procedures where students follow memorized rules or algorithms are knowledge targets because they only require procedural knowledge. </a:t>
            </a:r>
          </a:p>
          <a:p>
            <a:endParaRPr lang="en-US" dirty="0"/>
          </a:p>
          <a:p>
            <a:pPr marL="0" indent="0">
              <a:buNone/>
            </a:pPr>
            <a:endParaRPr lang="en-US" dirty="0"/>
          </a:p>
        </p:txBody>
      </p:sp>
    </p:spTree>
    <p:extLst>
      <p:ext uri="{BB962C8B-B14F-4D97-AF65-F5344CB8AC3E}">
        <p14:creationId xmlns:p14="http://schemas.microsoft.com/office/powerpoint/2010/main" val="337908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Rules of Thumb for Deconstruction </a:t>
            </a:r>
            <a:r>
              <a:rPr lang="en-US" dirty="0" smtClean="0"/>
              <a:t/>
            </a:r>
            <a:br>
              <a:rPr lang="en-US" dirty="0" smtClean="0"/>
            </a:br>
            <a:r>
              <a:rPr lang="en-US" b="1" dirty="0" smtClean="0"/>
              <a:t>of Standards</a:t>
            </a:r>
            <a:endParaRPr lang="en-US" dirty="0"/>
          </a:p>
        </p:txBody>
      </p:sp>
      <p:sp>
        <p:nvSpPr>
          <p:cNvPr id="3" name="Content Placeholder 2"/>
          <p:cNvSpPr>
            <a:spLocks noGrp="1"/>
          </p:cNvSpPr>
          <p:nvPr>
            <p:ph idx="1"/>
          </p:nvPr>
        </p:nvSpPr>
        <p:spPr/>
        <p:txBody>
          <a:bodyPr>
            <a:normAutofit fontScale="25000" lnSpcReduction="20000"/>
          </a:bodyPr>
          <a:lstStyle/>
          <a:p>
            <a:endParaRPr lang="en-US" dirty="0"/>
          </a:p>
          <a:p>
            <a:r>
              <a:rPr lang="en-US" sz="7400" dirty="0"/>
              <a:t> </a:t>
            </a:r>
            <a:r>
              <a:rPr lang="en-US" sz="7400" dirty="0" smtClean="0"/>
              <a:t>4. </a:t>
            </a:r>
            <a:r>
              <a:rPr lang="en-US" sz="7400" dirty="0"/>
              <a:t>The only </a:t>
            </a:r>
            <a:r>
              <a:rPr lang="en-US" sz="7400" dirty="0" smtClean="0"/>
              <a:t>“performance </a:t>
            </a:r>
            <a:r>
              <a:rPr lang="en-US" sz="7400" dirty="0"/>
              <a:t>skill‟ in reading involves reading aloud, where the only way you could have evidence of attainment of the standard is to LISTEN to students. Everything else in reading is either knowledge or reasoning. The only </a:t>
            </a:r>
            <a:r>
              <a:rPr lang="en-US" sz="7400" dirty="0" smtClean="0"/>
              <a:t>“performance skills” </a:t>
            </a:r>
            <a:r>
              <a:rPr lang="en-US" sz="7400" dirty="0"/>
              <a:t>in mathematics include standards where you would actually have to OBSERVE students so you can SEE or HEAR them to know if they mastered the target. </a:t>
            </a:r>
            <a:endParaRPr lang="en-US" sz="7400" dirty="0" smtClean="0"/>
          </a:p>
          <a:p>
            <a:endParaRPr lang="en-US" sz="7400" dirty="0" smtClean="0"/>
          </a:p>
          <a:p>
            <a:r>
              <a:rPr lang="en-US" sz="7400" dirty="0" smtClean="0"/>
              <a:t>5</a:t>
            </a:r>
            <a:r>
              <a:rPr lang="en-US" sz="7400" dirty="0"/>
              <a:t>. A product target will </a:t>
            </a:r>
            <a:r>
              <a:rPr lang="en-US" sz="7400" i="1" dirty="0"/>
              <a:t>not always </a:t>
            </a:r>
            <a:r>
              <a:rPr lang="en-US" sz="7400" dirty="0"/>
              <a:t>have an accompanying performance skill target. Product targets sometimes produce evidence of target attainment that do not require a </a:t>
            </a:r>
            <a:r>
              <a:rPr lang="en-US" sz="7400" dirty="0" smtClean="0"/>
              <a:t>“direct </a:t>
            </a:r>
            <a:r>
              <a:rPr lang="en-US" sz="7400" dirty="0"/>
              <a:t>observation‟ of performance. (i.e., using the writing process to complete an assigned piece of writing). Teachers do not always need to SEE or HEAR the students drafting their ideas. The finished product will provide the evidence. </a:t>
            </a:r>
          </a:p>
          <a:p>
            <a:endParaRPr lang="en-US" sz="7400" dirty="0"/>
          </a:p>
        </p:txBody>
      </p:sp>
    </p:spTree>
    <p:extLst>
      <p:ext uri="{BB962C8B-B14F-4D97-AF65-F5344CB8AC3E}">
        <p14:creationId xmlns:p14="http://schemas.microsoft.com/office/powerpoint/2010/main" val="11899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Rules of Thumb for Deconstruction </a:t>
            </a:r>
            <a:r>
              <a:rPr lang="en-US" dirty="0" smtClean="0"/>
              <a:t/>
            </a:r>
            <a:br>
              <a:rPr lang="en-US" dirty="0" smtClean="0"/>
            </a:br>
            <a:r>
              <a:rPr lang="en-US" b="1" dirty="0" smtClean="0"/>
              <a:t>of Standards</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a:p>
          <a:p>
            <a:r>
              <a:rPr lang="en-US" dirty="0"/>
              <a:t> </a:t>
            </a:r>
          </a:p>
          <a:p>
            <a:r>
              <a:rPr lang="en-US" dirty="0"/>
              <a:t>6. Performance skill and product targets assure that educators do not “</a:t>
            </a:r>
            <a:r>
              <a:rPr lang="en-US" dirty="0" smtClean="0"/>
              <a:t>scan </a:t>
            </a:r>
            <a:r>
              <a:rPr lang="en-US" dirty="0" err="1" smtClean="0"/>
              <a:t>tron</a:t>
            </a:r>
            <a:r>
              <a:rPr lang="en-US" dirty="0" smtClean="0"/>
              <a:t> </a:t>
            </a:r>
            <a:r>
              <a:rPr lang="en-US" dirty="0"/>
              <a:t>their way through life.” The “screener” for determining whether or not a standard is a performance skill or product target is that it </a:t>
            </a:r>
            <a:r>
              <a:rPr lang="en-US" i="1" dirty="0"/>
              <a:t>cannot be assessed accurately using selected response or extended response assessment items</a:t>
            </a:r>
            <a:r>
              <a:rPr lang="en-US" dirty="0"/>
              <a:t>. Performance skill targets and product targets require observations, </a:t>
            </a:r>
            <a:r>
              <a:rPr lang="en-US" dirty="0" smtClean="0"/>
              <a:t>“other</a:t>
            </a:r>
            <a:r>
              <a:rPr lang="en-US" dirty="0"/>
              <a:t>‟ assessments, or specific products (that would be beyond any typical extended written response) that focus on </a:t>
            </a:r>
            <a:r>
              <a:rPr lang="en-US" i="1" dirty="0"/>
              <a:t>degrees of QUALITY, not just right or wrong. </a:t>
            </a:r>
            <a:endParaRPr lang="en-US" dirty="0"/>
          </a:p>
          <a:p>
            <a:endParaRPr lang="en-US" dirty="0"/>
          </a:p>
          <a:p>
            <a:r>
              <a:rPr lang="en-US" dirty="0"/>
              <a:t>7. </a:t>
            </a:r>
            <a:r>
              <a:rPr lang="en-US" dirty="0" smtClean="0"/>
              <a:t>Don’t </a:t>
            </a:r>
            <a:r>
              <a:rPr lang="en-US" dirty="0"/>
              <a:t>belittle the knowledge category – knowledge does not equal </a:t>
            </a:r>
            <a:r>
              <a:rPr lang="en-US" dirty="0" smtClean="0"/>
              <a:t>“easy </a:t>
            </a:r>
            <a:r>
              <a:rPr lang="en-US" dirty="0"/>
              <a:t>or </a:t>
            </a:r>
            <a:r>
              <a:rPr lang="en-US" dirty="0" smtClean="0"/>
              <a:t>simple</a:t>
            </a:r>
            <a:r>
              <a:rPr lang="en-US" dirty="0" smtClean="0"/>
              <a:t>”.</a:t>
            </a:r>
            <a:r>
              <a:rPr lang="en-US" dirty="0" smtClean="0"/>
              <a:t> </a:t>
            </a:r>
            <a:r>
              <a:rPr lang="en-US" dirty="0"/>
              <a:t>Knowledge includes procedural knowledge-- KNOWS HOW, as well as KNOWS THAT and KNOWS WHEN. </a:t>
            </a:r>
            <a:r>
              <a:rPr lang="en-US" dirty="0" smtClean="0"/>
              <a:t>(ex: tying </a:t>
            </a:r>
            <a:r>
              <a:rPr lang="en-US" dirty="0"/>
              <a:t>your shoe begins as a skill, but becomes procedural knowledge once you have mastered it). </a:t>
            </a:r>
          </a:p>
          <a:p>
            <a:endParaRPr lang="en-US" dirty="0"/>
          </a:p>
        </p:txBody>
      </p:sp>
    </p:spTree>
    <p:extLst>
      <p:ext uri="{BB962C8B-B14F-4D97-AF65-F5344CB8AC3E}">
        <p14:creationId xmlns:p14="http://schemas.microsoft.com/office/powerpoint/2010/main" val="45120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Rules of Thumb for Deconstruction </a:t>
            </a:r>
            <a:r>
              <a:rPr lang="en-US" dirty="0" smtClean="0"/>
              <a:t/>
            </a:r>
            <a:br>
              <a:rPr lang="en-US" dirty="0" smtClean="0"/>
            </a:br>
            <a:r>
              <a:rPr lang="en-US" b="1" dirty="0" smtClean="0"/>
              <a:t>of Standards</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a:p>
          <a:p>
            <a:r>
              <a:rPr lang="en-US" dirty="0" smtClean="0"/>
              <a:t>8</a:t>
            </a:r>
            <a:r>
              <a:rPr lang="en-US" dirty="0"/>
              <a:t>. Product vs. Learning Task: Some standards may seem to imply that a “product” is called for when in fact WE impose a notion of HOW we would teach or look for mastery of the target (assess). In that case, the standard probably </a:t>
            </a:r>
            <a:r>
              <a:rPr lang="en-US" dirty="0" smtClean="0"/>
              <a:t>doesn't </a:t>
            </a:r>
            <a:r>
              <a:rPr lang="en-US" dirty="0"/>
              <a:t>have an underpinning product target. Be sure when you are deconstructing standards that the FOCUS is on the learning intended– and not the instructional lesson or activity you would design. </a:t>
            </a:r>
          </a:p>
          <a:p>
            <a:endParaRPr lang="en-US" dirty="0"/>
          </a:p>
          <a:p>
            <a:r>
              <a:rPr lang="en-US" dirty="0"/>
              <a:t>9. Comprehension, just like </a:t>
            </a:r>
            <a:r>
              <a:rPr lang="en-US" i="1" dirty="0"/>
              <a:t>understands</a:t>
            </a:r>
            <a:r>
              <a:rPr lang="en-US" dirty="0"/>
              <a:t>, is a FUZZY term (i.e., different people interpret it in different ways). If you use that word in a target, it needs to be more clearly defined. </a:t>
            </a:r>
          </a:p>
          <a:p>
            <a:endParaRPr lang="en-US" dirty="0"/>
          </a:p>
          <a:p>
            <a:r>
              <a:rPr lang="en-US" dirty="0"/>
              <a:t>10. The ultimate reasons we categorize standards/targets include: </a:t>
            </a:r>
          </a:p>
          <a:p>
            <a:pPr lvl="1"/>
            <a:r>
              <a:rPr lang="en-US" dirty="0"/>
              <a:t>a. To reflect the true cognitive demand needed </a:t>
            </a:r>
          </a:p>
          <a:p>
            <a:pPr lvl="1"/>
            <a:r>
              <a:rPr lang="en-US" i="1" dirty="0"/>
              <a:t>b. </a:t>
            </a:r>
            <a:r>
              <a:rPr lang="en-US" dirty="0"/>
              <a:t>To inform the best (valid and efficient) assessment method for gathering </a:t>
            </a:r>
            <a:r>
              <a:rPr lang="en-US" i="1" dirty="0"/>
              <a:t>defensible evidence of student attainment </a:t>
            </a:r>
            <a:endParaRPr lang="en-US" dirty="0"/>
          </a:p>
          <a:p>
            <a:endParaRPr lang="en-US" dirty="0"/>
          </a:p>
        </p:txBody>
      </p:sp>
    </p:spTree>
    <p:extLst>
      <p:ext uri="{BB962C8B-B14F-4D97-AF65-F5344CB8AC3E}">
        <p14:creationId xmlns:p14="http://schemas.microsoft.com/office/powerpoint/2010/main" val="141328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0730886"/>
              </p:ext>
            </p:extLst>
          </p:nvPr>
        </p:nvGraphicFramePr>
        <p:xfrm>
          <a:off x="457200" y="1481138"/>
          <a:ext cx="8229600" cy="3733800"/>
        </p:xfrm>
        <a:graphic>
          <a:graphicData uri="http://schemas.openxmlformats.org/drawingml/2006/table">
            <a:tbl>
              <a:tblPr firstRow="1" bandRow="1">
                <a:tableStyleId>{5C22544A-7EE6-4342-B048-85BDC9FD1C3A}</a:tableStyleId>
              </a:tblPr>
              <a:tblGrid>
                <a:gridCol w="2057400"/>
                <a:gridCol w="2057400"/>
                <a:gridCol w="2057400"/>
                <a:gridCol w="2057400"/>
              </a:tblGrid>
              <a:tr h="503821">
                <a:tc>
                  <a:txBody>
                    <a:bodyPr/>
                    <a:lstStyle/>
                    <a:p>
                      <a:r>
                        <a:rPr lang="en-US" dirty="0" smtClean="0"/>
                        <a:t>Knowledge</a:t>
                      </a:r>
                      <a:endParaRPr lang="en-US" dirty="0"/>
                    </a:p>
                  </a:txBody>
                  <a:tcPr/>
                </a:tc>
                <a:tc>
                  <a:txBody>
                    <a:bodyPr/>
                    <a:lstStyle/>
                    <a:p>
                      <a:r>
                        <a:rPr lang="en-US" dirty="0" smtClean="0"/>
                        <a:t>Reasoning</a:t>
                      </a:r>
                      <a:endParaRPr lang="en-US" dirty="0"/>
                    </a:p>
                  </a:txBody>
                  <a:tcPr/>
                </a:tc>
                <a:tc>
                  <a:txBody>
                    <a:bodyPr/>
                    <a:lstStyle/>
                    <a:p>
                      <a:r>
                        <a:rPr lang="en-US" dirty="0" smtClean="0"/>
                        <a:t>Performance Skills</a:t>
                      </a:r>
                      <a:endParaRPr lang="en-US" dirty="0"/>
                    </a:p>
                  </a:txBody>
                  <a:tcPr/>
                </a:tc>
                <a:tc>
                  <a:txBody>
                    <a:bodyPr/>
                    <a:lstStyle/>
                    <a:p>
                      <a:r>
                        <a:rPr lang="en-US" dirty="0" smtClean="0"/>
                        <a:t>Product</a:t>
                      </a:r>
                      <a:endParaRPr lang="en-US" dirty="0"/>
                    </a:p>
                  </a:txBody>
                  <a:tcPr/>
                </a:tc>
              </a:tr>
              <a:tr h="2360369">
                <a:tc>
                  <a:txBody>
                    <a:bodyPr/>
                    <a:lstStyle/>
                    <a:p>
                      <a:r>
                        <a:rPr lang="en-US" sz="1800" b="0" i="0" u="none" strike="noStrike" kern="1200" baseline="0" dirty="0" smtClean="0">
                          <a:solidFill>
                            <a:schemeClr val="dk1"/>
                          </a:solidFill>
                          <a:latin typeface="+mn-lt"/>
                          <a:ea typeface="+mn-ea"/>
                          <a:cs typeface="+mn-cs"/>
                        </a:rPr>
                        <a:t>What </a:t>
                      </a:r>
                      <a:r>
                        <a:rPr lang="en-US" sz="1800" b="1" i="0" u="none" strike="noStrike" kern="1200" baseline="0" dirty="0" smtClean="0">
                          <a:solidFill>
                            <a:schemeClr val="dk1"/>
                          </a:solidFill>
                          <a:latin typeface="+mn-lt"/>
                          <a:ea typeface="+mn-ea"/>
                          <a:cs typeface="+mn-cs"/>
                        </a:rPr>
                        <a:t>knowledge </a:t>
                      </a:r>
                      <a:r>
                        <a:rPr lang="en-US" sz="1800" b="0" i="0" u="none" strike="noStrike" kern="1200" baseline="0" dirty="0" smtClean="0">
                          <a:solidFill>
                            <a:schemeClr val="dk1"/>
                          </a:solidFill>
                          <a:latin typeface="+mn-lt"/>
                          <a:ea typeface="+mn-ea"/>
                          <a:cs typeface="+mn-cs"/>
                        </a:rPr>
                        <a:t>or </a:t>
                      </a:r>
                      <a:r>
                        <a:rPr lang="en-US" sz="1800" b="1" i="0" u="none" strike="noStrike" kern="1200" baseline="0" dirty="0" smtClean="0">
                          <a:solidFill>
                            <a:schemeClr val="dk1"/>
                          </a:solidFill>
                          <a:latin typeface="+mn-lt"/>
                          <a:ea typeface="+mn-ea"/>
                          <a:cs typeface="+mn-cs"/>
                        </a:rPr>
                        <a:t>understanding </a:t>
                      </a:r>
                      <a:r>
                        <a:rPr lang="en-US" sz="1800" b="0" i="0" u="none" strike="noStrike" kern="1200" baseline="0" dirty="0" smtClean="0">
                          <a:solidFill>
                            <a:schemeClr val="dk1"/>
                          </a:solidFill>
                          <a:latin typeface="+mn-lt"/>
                          <a:ea typeface="+mn-ea"/>
                          <a:cs typeface="+mn-cs"/>
                        </a:rPr>
                        <a:t>is required to become competent on this standard?</a:t>
                      </a:r>
                      <a:endParaRPr lang="en-US" dirty="0"/>
                    </a:p>
                  </a:txBody>
                  <a:tcPr/>
                </a:tc>
                <a:tc>
                  <a:txBody>
                    <a:bodyPr/>
                    <a:lstStyle/>
                    <a:p>
                      <a:r>
                        <a:rPr lang="en-US" sz="1800" b="0" i="0" u="none" strike="noStrike" kern="1200" baseline="0" dirty="0" smtClean="0">
                          <a:solidFill>
                            <a:schemeClr val="dk1"/>
                          </a:solidFill>
                          <a:latin typeface="+mn-lt"/>
                          <a:ea typeface="+mn-ea"/>
                          <a:cs typeface="+mn-cs"/>
                        </a:rPr>
                        <a:t>What </a:t>
                      </a:r>
                      <a:r>
                        <a:rPr lang="en-US" sz="1800" b="1" i="0" u="none" strike="noStrike" kern="1200" baseline="0" dirty="0" smtClean="0">
                          <a:solidFill>
                            <a:schemeClr val="dk1"/>
                          </a:solidFill>
                          <a:latin typeface="+mn-lt"/>
                          <a:ea typeface="+mn-ea"/>
                          <a:cs typeface="+mn-cs"/>
                        </a:rPr>
                        <a:t>reasoning </a:t>
                      </a:r>
                      <a:r>
                        <a:rPr lang="en-US" sz="1800" b="0" i="0" u="none" strike="noStrike" kern="1200" baseline="0" dirty="0" smtClean="0">
                          <a:solidFill>
                            <a:schemeClr val="dk1"/>
                          </a:solidFill>
                          <a:latin typeface="+mn-lt"/>
                          <a:ea typeface="+mn-ea"/>
                          <a:cs typeface="+mn-cs"/>
                        </a:rPr>
                        <a:t>(if any) is required to be competent on this standard?</a:t>
                      </a:r>
                      <a:endParaRPr lang="en-US" dirty="0"/>
                    </a:p>
                  </a:txBody>
                  <a:tcPr/>
                </a:tc>
                <a:tc>
                  <a:txBody>
                    <a:bodyPr/>
                    <a:lstStyle/>
                    <a:p>
                      <a:r>
                        <a:rPr lang="en-US" sz="1800" b="0" i="0" u="none" strike="noStrike" kern="1200" baseline="0" dirty="0" smtClean="0">
                          <a:solidFill>
                            <a:schemeClr val="dk1"/>
                          </a:solidFill>
                          <a:latin typeface="+mn-lt"/>
                          <a:ea typeface="+mn-ea"/>
                          <a:cs typeface="+mn-cs"/>
                        </a:rPr>
                        <a:t>What </a:t>
                      </a:r>
                      <a:r>
                        <a:rPr lang="en-US" sz="1800" b="1" i="0" u="none" strike="noStrike" kern="1200" baseline="0" dirty="0" smtClean="0">
                          <a:solidFill>
                            <a:schemeClr val="dk1"/>
                          </a:solidFill>
                          <a:latin typeface="+mn-lt"/>
                          <a:ea typeface="+mn-ea"/>
                          <a:cs typeface="+mn-cs"/>
                        </a:rPr>
                        <a:t>performance skills </a:t>
                      </a:r>
                      <a:r>
                        <a:rPr lang="en-US" sz="1800" b="0" i="0" u="none" strike="noStrike" kern="1200" baseline="0" dirty="0" smtClean="0">
                          <a:solidFill>
                            <a:schemeClr val="dk1"/>
                          </a:solidFill>
                          <a:latin typeface="+mn-lt"/>
                          <a:ea typeface="+mn-ea"/>
                          <a:cs typeface="+mn-cs"/>
                        </a:rPr>
                        <a:t>(if any) are required to demonstrate competence on this</a:t>
                      </a:r>
                    </a:p>
                    <a:p>
                      <a:r>
                        <a:rPr lang="en-US" sz="1800" b="0" i="0" u="none" strike="noStrike" kern="1200" baseline="0" dirty="0" smtClean="0">
                          <a:solidFill>
                            <a:schemeClr val="dk1"/>
                          </a:solidFill>
                          <a:latin typeface="+mn-lt"/>
                          <a:ea typeface="+mn-ea"/>
                          <a:cs typeface="+mn-cs"/>
                        </a:rPr>
                        <a:t>standard?</a:t>
                      </a:r>
                      <a:endParaRPr lang="en-US" dirty="0"/>
                    </a:p>
                  </a:txBody>
                  <a:tcPr/>
                </a:tc>
                <a:tc>
                  <a:txBody>
                    <a:bodyPr/>
                    <a:lstStyle/>
                    <a:p>
                      <a:r>
                        <a:rPr lang="en-US" sz="1800" b="0" i="0" u="none" strike="noStrike" kern="1200" baseline="0" dirty="0" smtClean="0">
                          <a:solidFill>
                            <a:schemeClr val="dk1"/>
                          </a:solidFill>
                          <a:latin typeface="+mn-lt"/>
                          <a:ea typeface="+mn-ea"/>
                          <a:cs typeface="+mn-cs"/>
                        </a:rPr>
                        <a:t>What </a:t>
                      </a:r>
                      <a:r>
                        <a:rPr lang="en-US" sz="1800" b="1" i="0" u="none" strike="noStrike" kern="1200" baseline="0" dirty="0" smtClean="0">
                          <a:solidFill>
                            <a:schemeClr val="dk1"/>
                          </a:solidFill>
                          <a:latin typeface="+mn-lt"/>
                          <a:ea typeface="+mn-ea"/>
                          <a:cs typeface="+mn-cs"/>
                        </a:rPr>
                        <a:t>product </a:t>
                      </a:r>
                      <a:r>
                        <a:rPr lang="en-US" sz="1800" b="0" i="0" u="none" strike="noStrike" kern="1200" baseline="0" dirty="0" smtClean="0">
                          <a:solidFill>
                            <a:schemeClr val="dk1"/>
                          </a:solidFill>
                          <a:latin typeface="+mn-lt"/>
                          <a:ea typeface="+mn-ea"/>
                          <a:cs typeface="+mn-cs"/>
                        </a:rPr>
                        <a:t>competencies (if any) are required by this standard?</a:t>
                      </a:r>
                      <a:endParaRPr lang="en-US" dirty="0"/>
                    </a:p>
                  </a:txBody>
                  <a:tcPr/>
                </a:tc>
              </a:tr>
              <a:tr h="869610">
                <a:tc gridSpan="4">
                  <a:txBody>
                    <a:bodyPr/>
                    <a:lstStyle/>
                    <a:p>
                      <a:r>
                        <a:rPr lang="en-US" sz="1800" b="0" i="0" u="none" strike="noStrike" kern="1200" baseline="0" dirty="0" smtClean="0">
                          <a:solidFill>
                            <a:schemeClr val="dk1"/>
                          </a:solidFill>
                          <a:latin typeface="+mn-lt"/>
                          <a:ea typeface="+mn-ea"/>
                          <a:cs typeface="+mn-cs"/>
                        </a:rPr>
                        <a:t>Remember, not all standards have all of these as underpinnings and some standards may only need to be ‘classified’ to assist with assessing students’ learning.</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2" name="Title 1"/>
          <p:cNvSpPr>
            <a:spLocks noGrp="1"/>
          </p:cNvSpPr>
          <p:nvPr>
            <p:ph type="title"/>
          </p:nvPr>
        </p:nvSpPr>
        <p:spPr/>
        <p:txBody>
          <a:bodyPr/>
          <a:lstStyle/>
          <a:p>
            <a:r>
              <a:rPr lang="en-US" dirty="0" smtClean="0"/>
              <a:t>Types of Learning Targets</a:t>
            </a:r>
            <a:endParaRPr lang="en-US" dirty="0"/>
          </a:p>
        </p:txBody>
      </p:sp>
    </p:spTree>
    <p:extLst>
      <p:ext uri="{BB962C8B-B14F-4D97-AF65-F5344CB8AC3E}">
        <p14:creationId xmlns:p14="http://schemas.microsoft.com/office/powerpoint/2010/main" val="310726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282EE4D-F68E-4DC9-AD29-63670A13CE27}" type="slidenum">
              <a:rPr lang="en-US" smtClean="0"/>
              <a:pPr/>
              <a:t>17</a:t>
            </a:fld>
            <a:endParaRPr lang="en-US"/>
          </a:p>
        </p:txBody>
      </p:sp>
      <p:sp>
        <p:nvSpPr>
          <p:cNvPr id="17410" name="Title 1"/>
          <p:cNvSpPr>
            <a:spLocks noGrp="1"/>
          </p:cNvSpPr>
          <p:nvPr>
            <p:ph type="title"/>
          </p:nvPr>
        </p:nvSpPr>
        <p:spPr/>
        <p:txBody>
          <a:bodyPr>
            <a:normAutofit/>
          </a:bodyPr>
          <a:lstStyle/>
          <a:p>
            <a:r>
              <a:rPr lang="en-US" smtClean="0"/>
              <a:t>Cognitive Scaffolding and Targets</a:t>
            </a:r>
          </a:p>
        </p:txBody>
      </p:sp>
      <p:graphicFrame>
        <p:nvGraphicFramePr>
          <p:cNvPr id="4" name="Diagram 3"/>
          <p:cNvGraphicFramePr/>
          <p:nvPr/>
        </p:nvGraphicFramePr>
        <p:xfrm>
          <a:off x="0" y="1397000"/>
          <a:ext cx="89916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12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527050"/>
            <a:ext cx="7516813"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113789" y="1966805"/>
            <a:ext cx="2914834" cy="2924390"/>
          </a:xfrm>
          <a:prstGeom prst="ellipse">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tx1"/>
              </a:solidFill>
            </a:endParaRPr>
          </a:p>
        </p:txBody>
      </p:sp>
      <p:sp>
        <p:nvSpPr>
          <p:cNvPr id="6" name="Rectangle 5"/>
          <p:cNvSpPr/>
          <p:nvPr/>
        </p:nvSpPr>
        <p:spPr>
          <a:xfrm>
            <a:off x="3237706" y="2515144"/>
            <a:ext cx="2667000" cy="1569660"/>
          </a:xfrm>
          <a:prstGeom prst="rect">
            <a:avLst/>
          </a:prstGeom>
          <a:noFill/>
        </p:spPr>
        <p:txBody>
          <a:bodyPr wrap="square" lIns="91440" tIns="45720" rIns="91440" bIns="45720">
            <a:spAutoFit/>
          </a:bodyPr>
          <a:lstStyle/>
          <a:p>
            <a:pPr algn="ctr"/>
            <a:r>
              <a:rPr lang="en-US" sz="3200" dirty="0" smtClean="0">
                <a:solidFill>
                  <a:schemeClr val="tx1"/>
                </a:solidFill>
              </a:rPr>
              <a:t>Intent of  Performance Expectation</a:t>
            </a:r>
            <a:endParaRPr lang="en-US" sz="3200" dirty="0">
              <a:solidFill>
                <a:schemeClr val="tx1"/>
              </a:solidFill>
            </a:endParaRPr>
          </a:p>
        </p:txBody>
      </p:sp>
      <p:sp>
        <p:nvSpPr>
          <p:cNvPr id="7" name="Rectangle 6"/>
          <p:cNvSpPr/>
          <p:nvPr/>
        </p:nvSpPr>
        <p:spPr>
          <a:xfrm rot="18666152">
            <a:off x="1839658" y="1753244"/>
            <a:ext cx="2548262"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Knowledge</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rot="2240314">
            <a:off x="4838776" y="1753244"/>
            <a:ext cx="2379689"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Reasoning</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rot="7578723">
            <a:off x="4568127" y="4106849"/>
            <a:ext cx="2920991" cy="1323439"/>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Performance</a:t>
            </a:r>
          </a:p>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13529890">
            <a:off x="2187028" y="4212738"/>
            <a:ext cx="1853521"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Curved Down Arrow 13"/>
          <p:cNvSpPr/>
          <p:nvPr/>
        </p:nvSpPr>
        <p:spPr>
          <a:xfrm>
            <a:off x="1837619" y="527050"/>
            <a:ext cx="5589100" cy="1143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Down Arrow 15"/>
          <p:cNvSpPr/>
          <p:nvPr/>
        </p:nvSpPr>
        <p:spPr>
          <a:xfrm rot="10800000">
            <a:off x="1786955" y="5355442"/>
            <a:ext cx="5589100" cy="1143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067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the work </a:t>
            </a:r>
            <a:endParaRPr lang="en-US" dirty="0"/>
          </a:p>
        </p:txBody>
      </p:sp>
      <p:sp>
        <p:nvSpPr>
          <p:cNvPr id="3" name="Content Placeholder 2"/>
          <p:cNvSpPr>
            <a:spLocks noGrp="1"/>
          </p:cNvSpPr>
          <p:nvPr>
            <p:ph idx="1"/>
          </p:nvPr>
        </p:nvSpPr>
        <p:spPr/>
        <p:txBody>
          <a:bodyPr/>
          <a:lstStyle/>
          <a:p>
            <a:pPr marL="0" indent="0">
              <a:buNone/>
            </a:pPr>
            <a:r>
              <a:rPr lang="en-US" sz="4800" b="1" u="sng" dirty="0" smtClean="0"/>
              <a:t>Performance Expectation</a:t>
            </a:r>
          </a:p>
          <a:p>
            <a:r>
              <a:rPr lang="en-US" sz="4800" dirty="0" smtClean="0"/>
              <a:t>K-PS2-2 </a:t>
            </a:r>
          </a:p>
          <a:p>
            <a:pPr marL="0" indent="0">
              <a:buNone/>
            </a:pPr>
            <a:r>
              <a:rPr lang="en-US" sz="4800" b="1" u="sng" dirty="0" smtClean="0"/>
              <a:t>How to use:</a:t>
            </a:r>
          </a:p>
          <a:p>
            <a:r>
              <a:rPr lang="en-US" sz="4800" dirty="0" smtClean="0"/>
              <a:t>Activity 4.2</a:t>
            </a:r>
          </a:p>
          <a:p>
            <a:r>
              <a:rPr lang="en-US" sz="4800" dirty="0" smtClean="0"/>
              <a:t>Activity 4.4 </a:t>
            </a:r>
          </a:p>
          <a:p>
            <a:endParaRPr lang="en-US" dirty="0" smtClean="0"/>
          </a:p>
          <a:p>
            <a:endParaRPr lang="en-US" dirty="0"/>
          </a:p>
        </p:txBody>
      </p:sp>
    </p:spTree>
    <p:extLst>
      <p:ext uri="{BB962C8B-B14F-4D97-AF65-F5344CB8AC3E}">
        <p14:creationId xmlns:p14="http://schemas.microsoft.com/office/powerpoint/2010/main" val="19076790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33400" y="152400"/>
            <a:ext cx="7772400" cy="914400"/>
          </a:xfrm>
        </p:spPr>
        <p:txBody>
          <a:bodyPr/>
          <a:lstStyle/>
          <a:p>
            <a:pPr eaLnBrk="1" hangingPunct="1"/>
            <a:r>
              <a:rPr lang="en-US" dirty="0" smtClean="0">
                <a:solidFill>
                  <a:srgbClr val="17375E"/>
                </a:solidFill>
              </a:rPr>
              <a:t>ELA/Literacy:  3 shifts</a:t>
            </a:r>
          </a:p>
        </p:txBody>
      </p:sp>
      <p:sp>
        <p:nvSpPr>
          <p:cNvPr id="31746" name="Content Placeholder 2"/>
          <p:cNvSpPr>
            <a:spLocks noGrp="1"/>
          </p:cNvSpPr>
          <p:nvPr>
            <p:ph idx="1"/>
          </p:nvPr>
        </p:nvSpPr>
        <p:spPr>
          <a:xfrm>
            <a:off x="609600" y="1600200"/>
            <a:ext cx="8077200" cy="5257800"/>
          </a:xfrm>
        </p:spPr>
        <p:txBody>
          <a:bodyPr>
            <a:normAutofit fontScale="92500" lnSpcReduction="10000"/>
          </a:bodyPr>
          <a:lstStyle/>
          <a:p>
            <a:pPr marL="595313" indent="-514350" eaLnBrk="1" hangingPunct="1">
              <a:spcBef>
                <a:spcPts val="1800"/>
              </a:spcBef>
              <a:buFont typeface="Tw Cen MT" pitchFamily="34" charset="0"/>
              <a:buAutoNum type="arabicPeriod"/>
            </a:pPr>
            <a:r>
              <a:rPr lang="en-US" b="1" dirty="0" smtClean="0">
                <a:solidFill>
                  <a:srgbClr val="262626"/>
                </a:solidFill>
              </a:rPr>
              <a:t>Building knowledge </a:t>
            </a:r>
            <a:r>
              <a:rPr lang="en-US" dirty="0" smtClean="0">
                <a:solidFill>
                  <a:srgbClr val="262626"/>
                </a:solidFill>
              </a:rPr>
              <a:t>through </a:t>
            </a:r>
            <a:r>
              <a:rPr lang="en-US" b="1" dirty="0" smtClean="0">
                <a:solidFill>
                  <a:srgbClr val="262626"/>
                </a:solidFill>
              </a:rPr>
              <a:t>content-rich nonfiction</a:t>
            </a:r>
            <a:r>
              <a:rPr lang="en-US" dirty="0" smtClean="0">
                <a:solidFill>
                  <a:srgbClr val="262626"/>
                </a:solidFill>
              </a:rPr>
              <a:t> </a:t>
            </a:r>
            <a:br>
              <a:rPr lang="en-US" dirty="0" smtClean="0">
                <a:solidFill>
                  <a:srgbClr val="262626"/>
                </a:solidFill>
              </a:rPr>
            </a:br>
            <a:endParaRPr lang="en-US" dirty="0" smtClean="0">
              <a:solidFill>
                <a:srgbClr val="262626"/>
              </a:solidFill>
            </a:endParaRPr>
          </a:p>
          <a:p>
            <a:pPr marL="595313" indent="-514350" eaLnBrk="1" hangingPunct="1">
              <a:spcBef>
                <a:spcPts val="1800"/>
              </a:spcBef>
              <a:buFont typeface="Tw Cen MT" pitchFamily="34" charset="0"/>
              <a:buAutoNum type="arabicPeriod"/>
            </a:pPr>
            <a:r>
              <a:rPr lang="en-US" dirty="0" smtClean="0">
                <a:solidFill>
                  <a:srgbClr val="262626"/>
                </a:solidFill>
              </a:rPr>
              <a:t>Reading, writing, and speaking grounded in </a:t>
            </a:r>
            <a:r>
              <a:rPr lang="en-US" b="1" dirty="0" smtClean="0">
                <a:solidFill>
                  <a:srgbClr val="262626"/>
                </a:solidFill>
              </a:rPr>
              <a:t>evidence from text, </a:t>
            </a:r>
            <a:r>
              <a:rPr lang="en-US" dirty="0" smtClean="0">
                <a:solidFill>
                  <a:srgbClr val="262626"/>
                </a:solidFill>
              </a:rPr>
              <a:t>both literary and informational</a:t>
            </a:r>
            <a:br>
              <a:rPr lang="en-US" dirty="0" smtClean="0">
                <a:solidFill>
                  <a:srgbClr val="262626"/>
                </a:solidFill>
              </a:rPr>
            </a:br>
            <a:endParaRPr lang="en-US" dirty="0" smtClean="0">
              <a:solidFill>
                <a:srgbClr val="262626"/>
              </a:solidFill>
            </a:endParaRPr>
          </a:p>
          <a:p>
            <a:pPr marL="595313" indent="-514350" eaLnBrk="1" hangingPunct="1">
              <a:spcBef>
                <a:spcPts val="1800"/>
              </a:spcBef>
              <a:buFont typeface="Tw Cen MT" pitchFamily="34" charset="0"/>
              <a:buAutoNum type="arabicPeriod"/>
            </a:pPr>
            <a:r>
              <a:rPr lang="en-US" dirty="0" smtClean="0">
                <a:solidFill>
                  <a:srgbClr val="262626"/>
                </a:solidFill>
              </a:rPr>
              <a:t>Regular practice with </a:t>
            </a:r>
            <a:r>
              <a:rPr lang="en-US" b="1" dirty="0" smtClean="0">
                <a:solidFill>
                  <a:srgbClr val="262626"/>
                </a:solidFill>
              </a:rPr>
              <a:t>complex text </a:t>
            </a:r>
            <a:r>
              <a:rPr lang="en-US" dirty="0" smtClean="0">
                <a:solidFill>
                  <a:srgbClr val="262626"/>
                </a:solidFill>
              </a:rPr>
              <a:t>and its </a:t>
            </a:r>
            <a:r>
              <a:rPr lang="en-US" b="1" dirty="0" smtClean="0">
                <a:solidFill>
                  <a:srgbClr val="262626"/>
                </a:solidFill>
              </a:rPr>
              <a:t>academic language</a:t>
            </a:r>
            <a:br>
              <a:rPr lang="en-US" b="1" dirty="0" smtClean="0">
                <a:solidFill>
                  <a:srgbClr val="262626"/>
                </a:solidFill>
              </a:rPr>
            </a:br>
            <a:r>
              <a:rPr lang="en-US" b="1" u="sng" dirty="0" smtClean="0">
                <a:solidFill>
                  <a:srgbClr val="262626"/>
                </a:solidFill>
              </a:rPr>
              <a:t/>
            </a:r>
            <a:br>
              <a:rPr lang="en-US" b="1" u="sng" dirty="0" smtClean="0">
                <a:solidFill>
                  <a:srgbClr val="262626"/>
                </a:solidFill>
              </a:rPr>
            </a:br>
            <a:endParaRPr lang="en-US" b="1" u="sng" dirty="0" smtClean="0">
              <a:solidFill>
                <a:srgbClr val="262626"/>
              </a:solidFill>
            </a:endParaRPr>
          </a:p>
        </p:txBody>
      </p:sp>
    </p:spTree>
    <p:extLst>
      <p:ext uri="{BB962C8B-B14F-4D97-AF65-F5344CB8AC3E}">
        <p14:creationId xmlns:p14="http://schemas.microsoft.com/office/powerpoint/2010/main" val="3596140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Protocols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4000" b="1" dirty="0" smtClean="0"/>
              <a:t>Activity 4.2  </a:t>
            </a:r>
          </a:p>
          <a:p>
            <a:pPr marL="0" indent="0">
              <a:buNone/>
            </a:pPr>
            <a:r>
              <a:rPr lang="en-US" sz="4000" dirty="0"/>
              <a:t>	</a:t>
            </a:r>
            <a:r>
              <a:rPr lang="en-US" sz="4000" dirty="0" smtClean="0"/>
              <a:t>Target – Method Match Template </a:t>
            </a:r>
          </a:p>
          <a:p>
            <a:pPr marL="0" indent="0">
              <a:buNone/>
            </a:pPr>
            <a:endParaRPr lang="en-US" sz="4000" dirty="0"/>
          </a:p>
          <a:p>
            <a:pPr marL="0" indent="0">
              <a:buNone/>
            </a:pPr>
            <a:r>
              <a:rPr lang="en-US" sz="4000" b="1" dirty="0" smtClean="0"/>
              <a:t>Take each LT</a:t>
            </a:r>
            <a:r>
              <a:rPr lang="en-US" sz="4000" dirty="0" smtClean="0"/>
              <a:t>:</a:t>
            </a:r>
          </a:p>
          <a:p>
            <a:pPr marL="0" indent="0">
              <a:buNone/>
            </a:pPr>
            <a:r>
              <a:rPr lang="en-US" sz="4000" dirty="0"/>
              <a:t>	</a:t>
            </a:r>
            <a:r>
              <a:rPr lang="en-US" sz="4000" dirty="0" smtClean="0"/>
              <a:t>Determine what type of Assessment Method would be appropriate for each</a:t>
            </a:r>
            <a:r>
              <a:rPr lang="en-US" dirty="0" smtClean="0"/>
              <a:t>. </a:t>
            </a:r>
            <a:endParaRPr lang="en-US" dirty="0"/>
          </a:p>
        </p:txBody>
      </p:sp>
    </p:spTree>
    <p:extLst>
      <p:ext uri="{BB962C8B-B14F-4D97-AF65-F5344CB8AC3E}">
        <p14:creationId xmlns:p14="http://schemas.microsoft.com/office/powerpoint/2010/main" val="37080793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 Match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While using K-PS2-2 look over the learning targets created in each section and Match the Learning Target with the Target Type and what type of assessment could be used to assess that target. </a:t>
            </a:r>
          </a:p>
          <a:p>
            <a:pPr marL="0" indent="0">
              <a:buNone/>
            </a:pPr>
            <a:endParaRPr lang="en-US" dirty="0" smtClean="0"/>
          </a:p>
          <a:p>
            <a:pPr marL="0" indent="0">
              <a:buNone/>
            </a:pPr>
            <a:r>
              <a:rPr lang="en-US" dirty="0" smtClean="0"/>
              <a:t>Evaluate the number of each type of assessment used. </a:t>
            </a:r>
          </a:p>
          <a:p>
            <a:pPr marL="0" indent="0">
              <a:buNone/>
            </a:pPr>
            <a:endParaRPr lang="en-US" dirty="0" smtClean="0"/>
          </a:p>
          <a:p>
            <a:pPr marL="0" indent="0">
              <a:buNone/>
            </a:pPr>
            <a:r>
              <a:rPr lang="en-US" dirty="0" smtClean="0"/>
              <a:t>Note: You could check more than one assessment type .</a:t>
            </a:r>
            <a:endParaRPr lang="en-US" dirty="0"/>
          </a:p>
        </p:txBody>
      </p:sp>
    </p:spTree>
    <p:extLst>
      <p:ext uri="{BB962C8B-B14F-4D97-AF65-F5344CB8AC3E}">
        <p14:creationId xmlns:p14="http://schemas.microsoft.com/office/powerpoint/2010/main" val="17848256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Types of Assessments</a:t>
            </a:r>
            <a:endParaRPr lang="en-US" sz="6000" b="1" dirty="0"/>
          </a:p>
        </p:txBody>
      </p:sp>
      <p:sp>
        <p:nvSpPr>
          <p:cNvPr id="3" name="Content Placeholder 2"/>
          <p:cNvSpPr>
            <a:spLocks noGrp="1"/>
          </p:cNvSpPr>
          <p:nvPr>
            <p:ph idx="1"/>
          </p:nvPr>
        </p:nvSpPr>
        <p:spPr/>
        <p:txBody>
          <a:bodyPr>
            <a:normAutofit fontScale="92500" lnSpcReduction="10000"/>
          </a:bodyPr>
          <a:lstStyle/>
          <a:p>
            <a:r>
              <a:rPr lang="en-US" sz="4400" b="1" dirty="0" smtClean="0"/>
              <a:t>Selected Response </a:t>
            </a:r>
          </a:p>
          <a:p>
            <a:pPr lvl="1"/>
            <a:r>
              <a:rPr lang="en-US" sz="4000" dirty="0" smtClean="0"/>
              <a:t>Multiple choice</a:t>
            </a:r>
          </a:p>
          <a:p>
            <a:r>
              <a:rPr lang="en-US" sz="4400" b="1" dirty="0" smtClean="0"/>
              <a:t>Extended Written Response</a:t>
            </a:r>
          </a:p>
          <a:p>
            <a:r>
              <a:rPr lang="en-US" sz="4400" b="1" dirty="0" smtClean="0"/>
              <a:t>Performance</a:t>
            </a:r>
            <a:r>
              <a:rPr lang="en-US" sz="4400" dirty="0" smtClean="0"/>
              <a:t> </a:t>
            </a:r>
          </a:p>
          <a:p>
            <a:r>
              <a:rPr lang="en-US" sz="4400" b="1" dirty="0" smtClean="0"/>
              <a:t>Personal Communication</a:t>
            </a:r>
          </a:p>
          <a:p>
            <a:pPr lvl="1"/>
            <a:r>
              <a:rPr lang="en-US" sz="4000" dirty="0" smtClean="0"/>
              <a:t>Anecdotal notes from verbal discussion with student</a:t>
            </a:r>
            <a:endParaRPr lang="en-US" sz="4000" dirty="0"/>
          </a:p>
        </p:txBody>
      </p:sp>
    </p:spTree>
    <p:extLst>
      <p:ext uri="{BB962C8B-B14F-4D97-AF65-F5344CB8AC3E}">
        <p14:creationId xmlns:p14="http://schemas.microsoft.com/office/powerpoint/2010/main" val="19354937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 Learning Target Match</a:t>
            </a:r>
            <a:endParaRPr lang="en-US" dirty="0"/>
          </a:p>
        </p:txBody>
      </p:sp>
      <p:sp>
        <p:nvSpPr>
          <p:cNvPr id="3" name="Content Placeholder 2"/>
          <p:cNvSpPr>
            <a:spLocks noGrp="1"/>
          </p:cNvSpPr>
          <p:nvPr>
            <p:ph idx="1"/>
          </p:nvPr>
        </p:nvSpPr>
        <p:spPr/>
        <p:txBody>
          <a:bodyPr/>
          <a:lstStyle/>
          <a:p>
            <a:r>
              <a:rPr lang="en-US" dirty="0" smtClean="0"/>
              <a:t>Take the assessments given to you and match each question or activity to the correct Learning Target assessed (could possibly be more than one assessed) </a:t>
            </a:r>
          </a:p>
          <a:p>
            <a:r>
              <a:rPr lang="en-US" dirty="0" smtClean="0"/>
              <a:t>What patterns and/or concerns do you see.  </a:t>
            </a:r>
          </a:p>
          <a:p>
            <a:r>
              <a:rPr lang="en-US" dirty="0" smtClean="0"/>
              <a:t>What changes would needed to be made with these activities/questions. </a:t>
            </a:r>
          </a:p>
          <a:p>
            <a:pPr marL="0" indent="0">
              <a:buNone/>
            </a:pPr>
            <a:endParaRPr lang="en-US" dirty="0"/>
          </a:p>
        </p:txBody>
      </p:sp>
    </p:spTree>
    <p:extLst>
      <p:ext uri="{BB962C8B-B14F-4D97-AF65-F5344CB8AC3E}">
        <p14:creationId xmlns:p14="http://schemas.microsoft.com/office/powerpoint/2010/main" val="12967279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Assessment Creation</a:t>
            </a:r>
            <a:endParaRPr lang="en-US" b="1" dirty="0"/>
          </a:p>
        </p:txBody>
      </p:sp>
      <p:sp>
        <p:nvSpPr>
          <p:cNvPr id="3" name="Content Placeholder 2"/>
          <p:cNvSpPr>
            <a:spLocks noGrp="1"/>
          </p:cNvSpPr>
          <p:nvPr>
            <p:ph idx="1"/>
          </p:nvPr>
        </p:nvSpPr>
        <p:spPr/>
        <p:txBody>
          <a:bodyPr>
            <a:normAutofit lnSpcReduction="10000"/>
          </a:bodyPr>
          <a:lstStyle/>
          <a:p>
            <a:r>
              <a:rPr lang="en-US" dirty="0" smtClean="0"/>
              <a:t>Once you have examined the LT’s and determined what type of assessment method you should use look for/create the assessment questions.</a:t>
            </a:r>
          </a:p>
          <a:p>
            <a:r>
              <a:rPr lang="en-US" dirty="0" smtClean="0"/>
              <a:t>Once you have selected the questions/activities/extended response use </a:t>
            </a:r>
            <a:r>
              <a:rPr lang="en-US" b="1" dirty="0" smtClean="0"/>
              <a:t>Activity 4.4  Audit an Assessment for Clear Learning Targets </a:t>
            </a:r>
            <a:r>
              <a:rPr lang="en-US" dirty="0" smtClean="0"/>
              <a:t>to assess what targets are assessed for each question. </a:t>
            </a:r>
            <a:endParaRPr lang="en-US" dirty="0"/>
          </a:p>
        </p:txBody>
      </p:sp>
    </p:spTree>
    <p:extLst>
      <p:ext uri="{BB962C8B-B14F-4D97-AF65-F5344CB8AC3E}">
        <p14:creationId xmlns:p14="http://schemas.microsoft.com/office/powerpoint/2010/main" val="9810577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39" y="152400"/>
            <a:ext cx="832394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2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vmara\Local Settings\Temporary Internet Files\Content.IE5\CN8HUA6O\MPj0438961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2133600" y="3276600"/>
            <a:ext cx="5410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chemeClr val="bg1"/>
                </a:solidFill>
                <a:latin typeface="Bookman Old Style" pitchFamily="18" charset="0"/>
              </a:rPr>
              <a:t>Anyone too busy to reflect on one’s practice is also too busy to improve. 				</a:t>
            </a:r>
            <a:r>
              <a:rPr lang="en-US" altLang="en-US" sz="1200">
                <a:solidFill>
                  <a:schemeClr val="bg1"/>
                </a:solidFill>
                <a:latin typeface="Bookman Old Style" pitchFamily="18" charset="0"/>
              </a:rPr>
              <a:t>Robert Garmston</a:t>
            </a:r>
            <a:endParaRPr lang="en-US" altLang="en-US" sz="4400">
              <a:solidFill>
                <a:schemeClr val="bg1"/>
              </a:solidFill>
              <a:latin typeface="Bookman Old Style" pitchFamily="18" charset="0"/>
            </a:endParaRPr>
          </a:p>
        </p:txBody>
      </p:sp>
      <p:sp>
        <p:nvSpPr>
          <p:cNvPr id="4" name="Slide Number Placeholder 3"/>
          <p:cNvSpPr>
            <a:spLocks noGrp="1"/>
          </p:cNvSpPr>
          <p:nvPr>
            <p:ph type="sldNum" sz="quarter" idx="12"/>
          </p:nvPr>
        </p:nvSpPr>
        <p:spPr/>
        <p:txBody>
          <a:bodyPr/>
          <a:lstStyle/>
          <a:p>
            <a:pPr>
              <a:defRPr/>
            </a:pPr>
            <a:fld id="{D231CAFD-C97F-4065-877E-F4C411FDACAE}" type="slidenum">
              <a:rPr lang="en-US" smtClean="0"/>
              <a:pPr>
                <a:defRPr/>
              </a:pPr>
              <a:t>26</a:t>
            </a:fld>
            <a:endParaRPr lang="en-US"/>
          </a:p>
        </p:txBody>
      </p:sp>
    </p:spTree>
    <p:extLst>
      <p:ext uri="{BB962C8B-B14F-4D97-AF65-F5344CB8AC3E}">
        <p14:creationId xmlns:p14="http://schemas.microsoft.com/office/powerpoint/2010/main" val="68706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Turn</a:t>
            </a:r>
            <a:endParaRPr lang="en-US" b="1" dirty="0"/>
          </a:p>
        </p:txBody>
      </p:sp>
      <p:sp>
        <p:nvSpPr>
          <p:cNvPr id="3" name="Content Placeholder 2"/>
          <p:cNvSpPr>
            <a:spLocks noGrp="1"/>
          </p:cNvSpPr>
          <p:nvPr>
            <p:ph idx="1"/>
          </p:nvPr>
        </p:nvSpPr>
        <p:spPr/>
        <p:txBody>
          <a:bodyPr>
            <a:normAutofit fontScale="92500" lnSpcReduction="10000"/>
          </a:bodyPr>
          <a:lstStyle/>
          <a:p>
            <a:pPr marL="742950" indent="-742950">
              <a:buAutoNum type="arabicParenR"/>
            </a:pPr>
            <a:r>
              <a:rPr lang="en-US" sz="4000" b="1" dirty="0" smtClean="0"/>
              <a:t>Find the Standard or PE within your subject that you wish to work with.</a:t>
            </a:r>
          </a:p>
          <a:p>
            <a:pPr marL="742950" indent="-742950">
              <a:buAutoNum type="arabicParenR"/>
            </a:pPr>
            <a:r>
              <a:rPr lang="en-US" sz="4000" b="1" dirty="0" smtClean="0"/>
              <a:t>Begin to deconstruct the standard/PE using the forms provided</a:t>
            </a:r>
          </a:p>
          <a:p>
            <a:pPr marL="742950" indent="-742950">
              <a:buAutoNum type="arabicParenR"/>
            </a:pPr>
            <a:r>
              <a:rPr lang="en-US" sz="4000" b="1" dirty="0" smtClean="0"/>
              <a:t>Once the deconstruction of the standard is complete use the Learning Target Match form to check for connection and match.</a:t>
            </a:r>
          </a:p>
        </p:txBody>
      </p:sp>
    </p:spTree>
    <p:extLst>
      <p:ext uri="{BB962C8B-B14F-4D97-AF65-F5344CB8AC3E}">
        <p14:creationId xmlns:p14="http://schemas.microsoft.com/office/powerpoint/2010/main" val="32062193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Kentucky Examples of Math and Language Arts Deconstruction</a:t>
            </a:r>
            <a:endParaRPr lang="en-US" dirty="0"/>
          </a:p>
        </p:txBody>
      </p:sp>
      <p:sp>
        <p:nvSpPr>
          <p:cNvPr id="3" name="Content Placeholder 2"/>
          <p:cNvSpPr>
            <a:spLocks noGrp="1"/>
          </p:cNvSpPr>
          <p:nvPr>
            <p:ph idx="1"/>
          </p:nvPr>
        </p:nvSpPr>
        <p:spPr/>
        <p:txBody>
          <a:bodyPr/>
          <a:lstStyle/>
          <a:p>
            <a:r>
              <a:rPr lang="en-US" dirty="0" smtClean="0">
                <a:hlinkClick r:id="rId2"/>
              </a:rPr>
              <a:t>http://education.ky.gov/curriculum/math/pages/mathematics-deconstructed-standards.aspx</a:t>
            </a:r>
            <a:endParaRPr lang="en-US" dirty="0" smtClean="0"/>
          </a:p>
          <a:p>
            <a:endParaRPr lang="en-US" dirty="0" smtClean="0"/>
          </a:p>
          <a:p>
            <a:r>
              <a:rPr lang="en-US" dirty="0" smtClean="0"/>
              <a:t>http://education.ky.gov/curriculum/ela/pages/ela-deconstructed-standards.aspx</a:t>
            </a:r>
            <a:endParaRPr lang="en-US" dirty="0"/>
          </a:p>
        </p:txBody>
      </p:sp>
    </p:spTree>
    <p:extLst>
      <p:ext uri="{BB962C8B-B14F-4D97-AF65-F5344CB8AC3E}">
        <p14:creationId xmlns:p14="http://schemas.microsoft.com/office/powerpoint/2010/main" val="262208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chemeClr val="accent2">
                    <a:lumMod val="75000"/>
                  </a:schemeClr>
                </a:solidFill>
              </a:rPr>
              <a:t>Share Out</a:t>
            </a:r>
            <a:endParaRPr lang="en-US" sz="7200" dirty="0">
              <a:solidFill>
                <a:schemeClr val="accent2">
                  <a:lumMod val="75000"/>
                </a:schemeClr>
              </a:solidFill>
            </a:endParaRPr>
          </a:p>
        </p:txBody>
      </p:sp>
      <p:sp>
        <p:nvSpPr>
          <p:cNvPr id="3" name="Content Placeholder 2"/>
          <p:cNvSpPr>
            <a:spLocks noGrp="1"/>
          </p:cNvSpPr>
          <p:nvPr>
            <p:ph idx="1"/>
          </p:nvPr>
        </p:nvSpPr>
        <p:spPr/>
        <p:txBody>
          <a:bodyPr>
            <a:noAutofit/>
          </a:bodyPr>
          <a:lstStyle/>
          <a:p>
            <a:r>
              <a:rPr lang="en-US" sz="5400" dirty="0" smtClean="0"/>
              <a:t>Share comments about the process </a:t>
            </a:r>
          </a:p>
          <a:p>
            <a:r>
              <a:rPr lang="en-US" sz="5400" dirty="0" smtClean="0"/>
              <a:t>Questions/Concerns/Discussions </a:t>
            </a:r>
          </a:p>
          <a:p>
            <a:r>
              <a:rPr lang="en-US" sz="5400" dirty="0" smtClean="0"/>
              <a:t>Next Steps </a:t>
            </a:r>
            <a:endParaRPr lang="en-US" sz="5400" dirty="0"/>
          </a:p>
        </p:txBody>
      </p:sp>
    </p:spTree>
    <p:extLst>
      <p:ext uri="{BB962C8B-B14F-4D97-AF65-F5344CB8AC3E}">
        <p14:creationId xmlns:p14="http://schemas.microsoft.com/office/powerpoint/2010/main" val="192193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43"/>
          <p:cNvSpPr>
            <a:spLocks noGrp="1"/>
          </p:cNvSpPr>
          <p:nvPr>
            <p:ph type="title"/>
          </p:nvPr>
        </p:nvSpPr>
        <p:spPr>
          <a:xfrm>
            <a:off x="457200" y="460375"/>
            <a:ext cx="8229600" cy="522288"/>
          </a:xfrm>
        </p:spPr>
        <p:txBody>
          <a:bodyPr lIns="91425" tIns="45700" rIns="91425" bIns="45700">
            <a:spAutoFit/>
          </a:bodyPr>
          <a:lstStyle/>
          <a:p>
            <a:pPr eaLnBrk="1" hangingPunct="1">
              <a:buClr>
                <a:srgbClr val="000000"/>
              </a:buClr>
              <a:buSzPct val="25000"/>
            </a:pPr>
            <a:r>
              <a:rPr lang="en-US" dirty="0" smtClean="0">
                <a:sym typeface="Arial" charset="0"/>
              </a:rPr>
              <a:t>Non-Examples and Examples</a:t>
            </a:r>
          </a:p>
        </p:txBody>
      </p:sp>
      <p:sp>
        <p:nvSpPr>
          <p:cNvPr id="27650"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46BA49-EE69-4112-A582-C6C90D4DCE36}" type="slidenum">
              <a:rPr lang="en-US" smtClean="0">
                <a:solidFill>
                  <a:srgbClr val="FFFFFF"/>
                </a:solidFill>
                <a:latin typeface="Arial" charset="0"/>
                <a:cs typeface="Arial" charset="0"/>
                <a:sym typeface="Arial" charset="0"/>
              </a:rPr>
              <a:pPr fontAlgn="base">
                <a:spcBef>
                  <a:spcPct val="0"/>
                </a:spcBef>
                <a:spcAft>
                  <a:spcPct val="0"/>
                </a:spcAft>
              </a:pPr>
              <a:t>3</a:t>
            </a:fld>
            <a:endParaRPr lang="en-US" dirty="0" smtClean="0">
              <a:solidFill>
                <a:srgbClr val="FFFFFF"/>
              </a:solidFill>
              <a:latin typeface="Arial" charset="0"/>
              <a:cs typeface="Arial" charset="0"/>
              <a:sym typeface="Arial" charset="0"/>
            </a:endParaRPr>
          </a:p>
        </p:txBody>
      </p:sp>
      <p:sp>
        <p:nvSpPr>
          <p:cNvPr id="27651" name="Shape 136"/>
          <p:cNvSpPr>
            <a:spLocks noGrp="1"/>
          </p:cNvSpPr>
          <p:nvPr>
            <p:ph idx="4294967295"/>
          </p:nvPr>
        </p:nvSpPr>
        <p:spPr>
          <a:xfrm>
            <a:off x="0" y="1662113"/>
            <a:ext cx="4022725" cy="5145087"/>
          </a:xfrm>
        </p:spPr>
        <p:txBody>
          <a:bodyPr lIns="91425" tIns="45700" rIns="91425" bIns="45700">
            <a:spAutoFit/>
          </a:bodyPr>
          <a:lstStyle/>
          <a:p>
            <a:pPr marL="0" indent="0" eaLnBrk="1" hangingPunct="1">
              <a:lnSpc>
                <a:spcPct val="114000"/>
              </a:lnSpc>
              <a:spcBef>
                <a:spcPct val="0"/>
              </a:spcBef>
              <a:buClr>
                <a:srgbClr val="000000"/>
              </a:buClr>
              <a:buSzPct val="173000"/>
            </a:pPr>
            <a:r>
              <a:rPr lang="en-US" sz="1800" dirty="0" smtClean="0">
                <a:solidFill>
                  <a:srgbClr val="000000"/>
                </a:solidFill>
                <a:cs typeface="Arial" charset="0"/>
                <a:sym typeface="Arial" charset="0"/>
              </a:rPr>
              <a:t>In the article “Global Warming” why do you think they used the picture of the polar bear?</a:t>
            </a:r>
          </a:p>
          <a:p>
            <a:pPr marL="0" indent="0" eaLnBrk="1" hangingPunct="1">
              <a:lnSpc>
                <a:spcPct val="114000"/>
              </a:lnSpc>
              <a:spcBef>
                <a:spcPct val="0"/>
              </a:spcBef>
              <a:buClr>
                <a:srgbClr val="000000"/>
              </a:buClr>
              <a:buSzPct val="173000"/>
            </a:pPr>
            <a:endParaRPr lang="en-US" sz="1800" dirty="0" smtClean="0">
              <a:solidFill>
                <a:srgbClr val="000000"/>
              </a:solidFill>
              <a:cs typeface="Arial" charset="0"/>
              <a:sym typeface="Arial" charset="0"/>
            </a:endParaRPr>
          </a:p>
          <a:p>
            <a:pPr marL="0" indent="0" eaLnBrk="1" hangingPunct="1">
              <a:lnSpc>
                <a:spcPct val="114000"/>
              </a:lnSpc>
              <a:spcBef>
                <a:spcPct val="0"/>
              </a:spcBef>
              <a:buClr>
                <a:srgbClr val="000000"/>
              </a:buClr>
              <a:buSzPct val="173000"/>
            </a:pPr>
            <a:endParaRPr lang="en-US" sz="1800" dirty="0" smtClean="0">
              <a:solidFill>
                <a:srgbClr val="000000"/>
              </a:solidFill>
              <a:cs typeface="Arial" charset="0"/>
              <a:sym typeface="Arial" charset="0"/>
            </a:endParaRPr>
          </a:p>
          <a:p>
            <a:pPr marL="0" indent="0" eaLnBrk="1" hangingPunct="1">
              <a:lnSpc>
                <a:spcPct val="114000"/>
              </a:lnSpc>
              <a:spcBef>
                <a:spcPct val="0"/>
              </a:spcBef>
              <a:buClr>
                <a:srgbClr val="000000"/>
              </a:buClr>
              <a:buSzPct val="173000"/>
            </a:pPr>
            <a:r>
              <a:rPr lang="en-US" sz="1800" dirty="0" smtClean="0">
                <a:solidFill>
                  <a:srgbClr val="000000"/>
                </a:solidFill>
                <a:cs typeface="Arial" charset="0"/>
                <a:sym typeface="Arial" charset="0"/>
              </a:rPr>
              <a:t>Why is global warming a problem?</a:t>
            </a:r>
          </a:p>
          <a:p>
            <a:pPr marL="0" indent="0" eaLnBrk="1" hangingPunct="1">
              <a:lnSpc>
                <a:spcPct val="114000"/>
              </a:lnSpc>
              <a:spcBef>
                <a:spcPct val="0"/>
              </a:spcBef>
              <a:buClr>
                <a:srgbClr val="000000"/>
              </a:buClr>
              <a:buSzPct val="173000"/>
            </a:pPr>
            <a:endParaRPr lang="en-US" sz="1800" dirty="0">
              <a:solidFill>
                <a:srgbClr val="000000"/>
              </a:solidFill>
              <a:cs typeface="Arial" charset="0"/>
              <a:sym typeface="Arial" charset="0"/>
            </a:endParaRPr>
          </a:p>
          <a:p>
            <a:pPr marL="0" indent="0" eaLnBrk="1" hangingPunct="1">
              <a:lnSpc>
                <a:spcPct val="114000"/>
              </a:lnSpc>
              <a:spcBef>
                <a:spcPct val="0"/>
              </a:spcBef>
              <a:buClr>
                <a:srgbClr val="000000"/>
              </a:buClr>
              <a:buSzPct val="173000"/>
            </a:pPr>
            <a:endParaRPr lang="en-US" sz="1800" dirty="0" smtClean="0">
              <a:solidFill>
                <a:srgbClr val="000000"/>
              </a:solidFill>
              <a:cs typeface="Arial" charset="0"/>
              <a:sym typeface="Arial" charset="0"/>
            </a:endParaRPr>
          </a:p>
          <a:p>
            <a:pPr marL="0" indent="0" eaLnBrk="1" hangingPunct="1">
              <a:lnSpc>
                <a:spcPct val="114000"/>
              </a:lnSpc>
              <a:spcBef>
                <a:spcPct val="0"/>
              </a:spcBef>
              <a:buClr>
                <a:srgbClr val="000000"/>
              </a:buClr>
              <a:buSzPct val="173000"/>
            </a:pPr>
            <a:endParaRPr lang="en-US" sz="1800" dirty="0">
              <a:solidFill>
                <a:srgbClr val="000000"/>
              </a:solidFill>
              <a:cs typeface="Arial" charset="0"/>
              <a:sym typeface="Arial" charset="0"/>
            </a:endParaRPr>
          </a:p>
          <a:p>
            <a:pPr marL="0" indent="0" eaLnBrk="1" hangingPunct="1">
              <a:lnSpc>
                <a:spcPct val="114000"/>
              </a:lnSpc>
              <a:spcBef>
                <a:spcPct val="0"/>
              </a:spcBef>
              <a:buClr>
                <a:srgbClr val="000000"/>
              </a:buClr>
              <a:buSzPct val="173000"/>
            </a:pPr>
            <a:endParaRPr lang="en-US" sz="1800" dirty="0" smtClean="0">
              <a:solidFill>
                <a:srgbClr val="000000"/>
              </a:solidFill>
              <a:cs typeface="Arial" charset="0"/>
              <a:sym typeface="Arial" charset="0"/>
            </a:endParaRPr>
          </a:p>
          <a:p>
            <a:pPr marL="0" indent="0" eaLnBrk="1" hangingPunct="1">
              <a:lnSpc>
                <a:spcPct val="114000"/>
              </a:lnSpc>
              <a:spcBef>
                <a:spcPct val="0"/>
              </a:spcBef>
              <a:buClr>
                <a:srgbClr val="000000"/>
              </a:buClr>
              <a:buSzPct val="173000"/>
            </a:pPr>
            <a:endParaRPr lang="en-US" sz="1800" dirty="0" smtClean="0">
              <a:solidFill>
                <a:srgbClr val="000000"/>
              </a:solidFill>
              <a:cs typeface="Arial" charset="0"/>
              <a:sym typeface="Arial" charset="0"/>
            </a:endParaRPr>
          </a:p>
          <a:p>
            <a:pPr marL="0" indent="0" eaLnBrk="1" hangingPunct="1">
              <a:lnSpc>
                <a:spcPct val="114000"/>
              </a:lnSpc>
              <a:spcBef>
                <a:spcPct val="0"/>
              </a:spcBef>
              <a:buClr>
                <a:srgbClr val="000000"/>
              </a:buClr>
              <a:buSzPct val="173000"/>
            </a:pPr>
            <a:r>
              <a:rPr lang="en-US" sz="1800" dirty="0" smtClean="0">
                <a:solidFill>
                  <a:srgbClr val="000000"/>
                </a:solidFill>
                <a:cs typeface="Arial" charset="0"/>
                <a:sym typeface="Arial" charset="0"/>
              </a:rPr>
              <a:t>The article “Global Warming” they discuss greenhouse gases.  What are greenhouse gases?</a:t>
            </a:r>
          </a:p>
          <a:p>
            <a:pPr marL="0" indent="0" eaLnBrk="1" hangingPunct="1">
              <a:lnSpc>
                <a:spcPct val="114000"/>
              </a:lnSpc>
              <a:spcBef>
                <a:spcPct val="0"/>
              </a:spcBef>
              <a:buClr>
                <a:srgbClr val="000000"/>
              </a:buClr>
              <a:buSzPct val="173000"/>
            </a:pPr>
            <a:endParaRPr lang="en-US" sz="1800" dirty="0" smtClean="0">
              <a:solidFill>
                <a:srgbClr val="000000"/>
              </a:solidFill>
              <a:cs typeface="Arial" charset="0"/>
              <a:sym typeface="Arial" charset="0"/>
            </a:endParaRPr>
          </a:p>
          <a:p>
            <a:pPr marL="0" indent="0" eaLnBrk="1" hangingPunct="1">
              <a:lnSpc>
                <a:spcPct val="114000"/>
              </a:lnSpc>
              <a:spcBef>
                <a:spcPct val="0"/>
              </a:spcBef>
              <a:buClr>
                <a:srgbClr val="000000"/>
              </a:buClr>
              <a:buSzPct val="173000"/>
            </a:pPr>
            <a:endParaRPr lang="en-US" sz="1800" dirty="0" smtClean="0">
              <a:solidFill>
                <a:srgbClr val="000000"/>
              </a:solidFill>
              <a:cs typeface="Arial" charset="0"/>
              <a:sym typeface="Arial" charset="0"/>
            </a:endParaRPr>
          </a:p>
        </p:txBody>
      </p:sp>
      <p:sp>
        <p:nvSpPr>
          <p:cNvPr id="137" name="Shape 137"/>
          <p:cNvSpPr txBox="1">
            <a:spLocks noGrp="1"/>
          </p:cNvSpPr>
          <p:nvPr>
            <p:ph type="body" idx="4294967295"/>
          </p:nvPr>
        </p:nvSpPr>
        <p:spPr>
          <a:xfrm>
            <a:off x="5302250" y="1643063"/>
            <a:ext cx="3841750" cy="4697412"/>
          </a:xfrm>
        </p:spPr>
        <p:txBody>
          <a:bodyPr lIns="91425" tIns="45700" rIns="91425" bIns="45700" rtlCol="0">
            <a:spAutoFit/>
          </a:bodyPr>
          <a:lstStyle/>
          <a:p>
            <a:pPr marL="0" indent="0" eaLnBrk="1" fontAlgn="auto" hangingPunct="1">
              <a:lnSpc>
                <a:spcPct val="114000"/>
              </a:lnSpc>
              <a:spcBef>
                <a:spcPts val="0"/>
              </a:spcBef>
              <a:spcAft>
                <a:spcPts val="0"/>
              </a:spcAft>
              <a:buClr>
                <a:schemeClr val="dk1"/>
              </a:buClr>
              <a:buSzPct val="25000"/>
              <a:buFont typeface="Arial"/>
              <a:buNone/>
              <a:defRPr/>
            </a:pPr>
            <a:r>
              <a:rPr lang="en-US" sz="1750" dirty="0" smtClean="0">
                <a:solidFill>
                  <a:schemeClr val="dk1"/>
                </a:solidFill>
                <a:ea typeface="Arial"/>
                <a:cs typeface="Arial"/>
                <a:sym typeface="Arial"/>
              </a:rPr>
              <a:t>After reading the article “Global Warming” explain how the polar bear picture is representation of the concept of global warming?</a:t>
            </a:r>
          </a:p>
          <a:p>
            <a:pPr marL="231775" indent="-231775" eaLnBrk="1" fontAlgn="auto" hangingPunct="1">
              <a:lnSpc>
                <a:spcPct val="114000"/>
              </a:lnSpc>
              <a:spcBef>
                <a:spcPts val="0"/>
              </a:spcBef>
              <a:spcAft>
                <a:spcPts val="0"/>
              </a:spcAft>
              <a:buClr>
                <a:schemeClr val="dk1"/>
              </a:buClr>
              <a:buSzPct val="25000"/>
              <a:buFont typeface="Arial"/>
              <a:buNone/>
              <a:defRPr/>
            </a:pPr>
            <a:endParaRPr lang="en-US" sz="1750" dirty="0" smtClean="0">
              <a:solidFill>
                <a:schemeClr val="dk1"/>
              </a:solidFill>
              <a:ea typeface="Arial"/>
              <a:cs typeface="Arial"/>
              <a:sym typeface="Arial"/>
            </a:endParaRPr>
          </a:p>
          <a:p>
            <a:pPr marL="0" indent="0" eaLnBrk="1" fontAlgn="auto" hangingPunct="1">
              <a:lnSpc>
                <a:spcPct val="114000"/>
              </a:lnSpc>
              <a:spcBef>
                <a:spcPts val="0"/>
              </a:spcBef>
              <a:spcAft>
                <a:spcPts val="0"/>
              </a:spcAft>
              <a:buClr>
                <a:schemeClr val="dk1"/>
              </a:buClr>
              <a:buSzPct val="25000"/>
              <a:buFont typeface="Arial" pitchFamily="34" charset="0"/>
              <a:buNone/>
              <a:defRPr/>
            </a:pPr>
            <a:r>
              <a:rPr lang="en-US" sz="1750" dirty="0" smtClean="0">
                <a:solidFill>
                  <a:schemeClr val="dk1"/>
                </a:solidFill>
                <a:ea typeface="Arial"/>
                <a:cs typeface="Arial"/>
                <a:sym typeface="Arial"/>
              </a:rPr>
              <a:t>What  changes in the Earth’s ecosystem are directly effected by global warming and how do these changes interact with each other to alter the overall ecosystem? </a:t>
            </a:r>
          </a:p>
          <a:p>
            <a:pPr marL="0" indent="0" eaLnBrk="1" fontAlgn="auto" hangingPunct="1">
              <a:lnSpc>
                <a:spcPct val="114000"/>
              </a:lnSpc>
              <a:spcBef>
                <a:spcPts val="0"/>
              </a:spcBef>
              <a:spcAft>
                <a:spcPts val="0"/>
              </a:spcAft>
              <a:buClr>
                <a:schemeClr val="dk1"/>
              </a:buClr>
              <a:buSzPct val="25000"/>
              <a:buFont typeface="Arial" pitchFamily="34" charset="0"/>
              <a:buNone/>
              <a:defRPr/>
            </a:pPr>
            <a:endParaRPr lang="en-US" sz="1750" dirty="0" smtClean="0">
              <a:solidFill>
                <a:schemeClr val="dk1"/>
              </a:solidFill>
              <a:ea typeface="Arial"/>
              <a:cs typeface="Arial"/>
              <a:sym typeface="Arial"/>
            </a:endParaRPr>
          </a:p>
          <a:p>
            <a:pPr marL="225425" indent="0" eaLnBrk="1" fontAlgn="auto" hangingPunct="1">
              <a:lnSpc>
                <a:spcPct val="114000"/>
              </a:lnSpc>
              <a:spcBef>
                <a:spcPts val="0"/>
              </a:spcBef>
              <a:spcAft>
                <a:spcPts val="0"/>
              </a:spcAft>
              <a:buClr>
                <a:schemeClr val="dk1"/>
              </a:buClr>
              <a:buSzPct val="25000"/>
              <a:buFont typeface="Arial"/>
              <a:buNone/>
              <a:defRPr/>
            </a:pPr>
            <a:r>
              <a:rPr lang="en-US" sz="1750" dirty="0" smtClean="0">
                <a:solidFill>
                  <a:schemeClr val="dk1"/>
                </a:solidFill>
                <a:ea typeface="Arial"/>
                <a:cs typeface="Arial"/>
                <a:sym typeface="Arial"/>
              </a:rPr>
              <a:t>How does human activity effect greenhouse gases and in turn effect overall global warming?</a:t>
            </a:r>
            <a:endParaRPr lang="en-US" sz="1750" dirty="0">
              <a:solidFill>
                <a:schemeClr val="dk1"/>
              </a:solidFill>
              <a:ea typeface="Arial"/>
              <a:cs typeface="Arial"/>
              <a:sym typeface="Arial"/>
            </a:endParaRPr>
          </a:p>
          <a:p>
            <a:pPr marL="225425" indent="0" eaLnBrk="1" fontAlgn="auto" hangingPunct="1">
              <a:lnSpc>
                <a:spcPct val="114000"/>
              </a:lnSpc>
              <a:spcBef>
                <a:spcPts val="0"/>
              </a:spcBef>
              <a:spcAft>
                <a:spcPts val="0"/>
              </a:spcAft>
              <a:buClr>
                <a:schemeClr val="dk1"/>
              </a:buClr>
              <a:buSzPct val="25000"/>
              <a:buFont typeface="Arial"/>
              <a:buNone/>
              <a:defRPr/>
            </a:pPr>
            <a:endParaRPr lang="en-US" sz="1750" dirty="0" smtClean="0">
              <a:solidFill>
                <a:schemeClr val="dk1"/>
              </a:solidFill>
              <a:ea typeface="Arial"/>
              <a:cs typeface="Arial"/>
              <a:sym typeface="Arial"/>
            </a:endParaRPr>
          </a:p>
        </p:txBody>
      </p:sp>
      <p:sp>
        <p:nvSpPr>
          <p:cNvPr id="27653" name="Shape 139"/>
          <p:cNvSpPr txBox="1">
            <a:spLocks noChangeArrowheads="1"/>
          </p:cNvSpPr>
          <p:nvPr/>
        </p:nvSpPr>
        <p:spPr bwMode="auto">
          <a:xfrm>
            <a:off x="228600" y="6122988"/>
            <a:ext cx="533400" cy="460375"/>
          </a:xfrm>
          <a:prstGeom prst="rect">
            <a:avLst/>
          </a:prstGeom>
          <a:noFill/>
          <a:ln w="9525">
            <a:noFill/>
            <a:miter lim="800000"/>
            <a:headEnd/>
            <a:tailEnd/>
          </a:ln>
        </p:spPr>
        <p:txBody>
          <a:bodyPr lIns="91425" tIns="45700" rIns="91425" bIns="45700">
            <a:spAutoFit/>
          </a:bodyPr>
          <a:lstStyle/>
          <a:p>
            <a:pPr algn="ctr">
              <a:buClr>
                <a:srgbClr val="000000"/>
              </a:buClr>
              <a:buSzPct val="25000"/>
              <a:buFont typeface="Arial" charset="0"/>
              <a:buNone/>
            </a:pPr>
            <a:r>
              <a:rPr lang="en-US" sz="1400" dirty="0">
                <a:solidFill>
                  <a:srgbClr val="000000"/>
                </a:solidFill>
                <a:latin typeface="Arial" charset="0"/>
                <a:sym typeface="Arial" charset="0"/>
              </a:rPr>
              <a:t> </a:t>
            </a:r>
          </a:p>
        </p:txBody>
      </p:sp>
      <p:sp>
        <p:nvSpPr>
          <p:cNvPr id="2" name="TextBox 1"/>
          <p:cNvSpPr txBox="1"/>
          <p:nvPr/>
        </p:nvSpPr>
        <p:spPr>
          <a:xfrm>
            <a:off x="412377" y="1211916"/>
            <a:ext cx="4022725" cy="366713"/>
          </a:xfrm>
          <a:prstGeom prst="rect">
            <a:avLst/>
          </a:prstGeom>
          <a:solidFill>
            <a:schemeClr val="accent1">
              <a:lumMod val="20000"/>
              <a:lumOff val="80000"/>
            </a:schemeClr>
          </a:solidFill>
        </p:spPr>
        <p:txBody>
          <a:bodyPr anchor="ctr">
            <a:normAutofit/>
          </a:bodyPr>
          <a:lstStyle/>
          <a:p>
            <a:pPr fontAlgn="auto">
              <a:spcBef>
                <a:spcPts val="0"/>
              </a:spcBef>
              <a:spcAft>
                <a:spcPts val="0"/>
              </a:spcAft>
              <a:defRPr/>
            </a:pPr>
            <a:r>
              <a:rPr lang="en-US" b="1" kern="0" dirty="0">
                <a:solidFill>
                  <a:schemeClr val="tx1">
                    <a:lumMod val="85000"/>
                    <a:lumOff val="15000"/>
                  </a:schemeClr>
                </a:solidFill>
                <a:latin typeface="Arial"/>
                <a:ea typeface="Arial"/>
                <a:cs typeface="Arial"/>
                <a:sym typeface="Arial"/>
              </a:rPr>
              <a:t>Not Text-Dependent</a:t>
            </a:r>
          </a:p>
        </p:txBody>
      </p:sp>
      <p:grpSp>
        <p:nvGrpSpPr>
          <p:cNvPr id="27655" name="Group 2"/>
          <p:cNvGrpSpPr>
            <a:grpSpLocks/>
          </p:cNvGrpSpPr>
          <p:nvPr/>
        </p:nvGrpSpPr>
        <p:grpSpPr bwMode="auto">
          <a:xfrm>
            <a:off x="4538663" y="1349375"/>
            <a:ext cx="549275" cy="5029200"/>
            <a:chOff x="4479106" y="1320798"/>
            <a:chExt cx="548641" cy="5029199"/>
          </a:xfrm>
        </p:grpSpPr>
        <p:cxnSp>
          <p:nvCxnSpPr>
            <p:cNvPr id="138" name="Shape 138"/>
            <p:cNvCxnSpPr/>
            <p:nvPr/>
          </p:nvCxnSpPr>
          <p:spPr>
            <a:xfrm rot="5400000">
              <a:off x="2210284" y="3835397"/>
              <a:ext cx="5029199" cy="0"/>
            </a:xfrm>
            <a:prstGeom prst="straightConnector1">
              <a:avLst/>
            </a:prstGeom>
            <a:noFill/>
            <a:ln w="19050" cap="flat">
              <a:solidFill>
                <a:schemeClr val="tx2">
                  <a:lumMod val="50000"/>
                </a:schemeClr>
              </a:solidFill>
              <a:prstDash val="solid"/>
              <a:round/>
              <a:headEnd type="none" w="med" len="med"/>
              <a:tailEnd type="none" w="med" len="med"/>
            </a:ln>
          </p:spPr>
        </p:cxnSp>
        <p:sp>
          <p:nvSpPr>
            <p:cNvPr id="140" name="Shape 140"/>
            <p:cNvSpPr/>
            <p:nvPr/>
          </p:nvSpPr>
          <p:spPr>
            <a:xfrm rot="10800000" flipH="1">
              <a:off x="4479106" y="1836736"/>
              <a:ext cx="548641" cy="3651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endParaRPr>
            </a:p>
          </p:txBody>
        </p:sp>
        <p:sp>
          <p:nvSpPr>
            <p:cNvPr id="12" name="Shape 140"/>
            <p:cNvSpPr/>
            <p:nvPr/>
          </p:nvSpPr>
          <p:spPr>
            <a:xfrm rot="10800000" flipH="1">
              <a:off x="4479106" y="3071811"/>
              <a:ext cx="548641" cy="365125"/>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endParaRPr>
            </a:p>
          </p:txBody>
        </p:sp>
        <p:sp>
          <p:nvSpPr>
            <p:cNvPr id="13" name="Shape 140"/>
            <p:cNvSpPr/>
            <p:nvPr/>
          </p:nvSpPr>
          <p:spPr>
            <a:xfrm rot="10800000" flipH="1">
              <a:off x="4479106" y="4967285"/>
              <a:ext cx="548641" cy="366712"/>
            </a:xfrm>
            <a:prstGeom prst="rightArrow">
              <a:avLst>
                <a:gd name="adj1" fmla="val 50000"/>
                <a:gd name="adj2" fmla="val 50000"/>
              </a:avLst>
            </a:prstGeom>
            <a:solidFill>
              <a:schemeClr val="tx2">
                <a:lumMod val="60000"/>
                <a:lumOff val="40000"/>
              </a:schemeClr>
            </a:solidFill>
            <a:ln w="9525" cap="flat">
              <a:noFill/>
              <a:prstDash val="solid"/>
              <a:round/>
              <a:headEnd type="none" w="med" len="med"/>
              <a:tailEnd type="none" w="med" len="med"/>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endParaRPr>
            </a:p>
          </p:txBody>
        </p:sp>
      </p:grpSp>
      <p:sp>
        <p:nvSpPr>
          <p:cNvPr id="15" name="TextBox 14"/>
          <p:cNvSpPr txBox="1"/>
          <p:nvPr/>
        </p:nvSpPr>
        <p:spPr>
          <a:xfrm>
            <a:off x="5145088" y="1247775"/>
            <a:ext cx="3841750" cy="366713"/>
          </a:xfrm>
          <a:prstGeom prst="rect">
            <a:avLst/>
          </a:prstGeom>
          <a:solidFill>
            <a:schemeClr val="accent1">
              <a:lumMod val="20000"/>
              <a:lumOff val="80000"/>
            </a:schemeClr>
          </a:solidFill>
        </p:spPr>
        <p:txBody>
          <a:bodyPr anchor="ctr">
            <a:normAutofit/>
          </a:bodyPr>
          <a:lstStyle/>
          <a:p>
            <a:pPr fontAlgn="auto">
              <a:spcBef>
                <a:spcPts val="0"/>
              </a:spcBef>
              <a:spcAft>
                <a:spcPts val="0"/>
              </a:spcAft>
              <a:defRPr/>
            </a:pPr>
            <a:r>
              <a:rPr lang="en-US" b="1" kern="0" dirty="0">
                <a:solidFill>
                  <a:schemeClr val="tx1">
                    <a:lumMod val="85000"/>
                    <a:lumOff val="15000"/>
                  </a:schemeClr>
                </a:solidFill>
                <a:latin typeface="Arial"/>
                <a:ea typeface="Arial"/>
                <a:cs typeface="Arial"/>
                <a:sym typeface="Arial"/>
              </a:rPr>
              <a:t>Text-Dependent</a:t>
            </a:r>
          </a:p>
        </p:txBody>
      </p:sp>
    </p:spTree>
    <p:extLst>
      <p:ext uri="{BB962C8B-B14F-4D97-AF65-F5344CB8AC3E}">
        <p14:creationId xmlns:p14="http://schemas.microsoft.com/office/powerpoint/2010/main" val="130067419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Slide Number Placeholder 3"/>
          <p:cNvSpPr>
            <a:spLocks noGrp="1"/>
          </p:cNvSpPr>
          <p:nvPr>
            <p:ph type="sldNum" sz="quarter" idx="10"/>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DCA80E-07F6-4442-B13E-856AE995D1CE}" type="slidenum">
              <a:rPr lang="en-US" smtClean="0">
                <a:solidFill>
                  <a:schemeClr val="bg1"/>
                </a:solidFill>
              </a:rPr>
              <a:pPr fontAlgn="base">
                <a:spcBef>
                  <a:spcPct val="0"/>
                </a:spcBef>
                <a:spcAft>
                  <a:spcPct val="0"/>
                </a:spcAft>
                <a:defRPr/>
              </a:pPr>
              <a:t>4</a:t>
            </a:fld>
            <a:endParaRPr lang="en-US" dirty="0" smtClean="0">
              <a:solidFill>
                <a:schemeClr val="bg1"/>
              </a:solidFill>
            </a:endParaRPr>
          </a:p>
        </p:txBody>
      </p:sp>
      <p:sp>
        <p:nvSpPr>
          <p:cNvPr id="6" name="Content Placeholder 5"/>
          <p:cNvSpPr>
            <a:spLocks noGrp="1"/>
          </p:cNvSpPr>
          <p:nvPr>
            <p:ph sz="half" idx="4294967295"/>
          </p:nvPr>
        </p:nvSpPr>
        <p:spPr>
          <a:xfrm>
            <a:off x="5715000" y="1463675"/>
            <a:ext cx="3429000" cy="4525963"/>
          </a:xfrm>
        </p:spPr>
        <p:txBody>
          <a:bodyPr rtlCol="0">
            <a:normAutofit fontScale="92500" lnSpcReduction="20000"/>
          </a:bodyPr>
          <a:lstStyle/>
          <a:p>
            <a:pPr marL="0" indent="0" eaLnBrk="1" fontAlgn="auto" hangingPunct="1">
              <a:spcAft>
                <a:spcPts val="0"/>
              </a:spcAft>
              <a:buFont typeface="Arial" pitchFamily="34" charset="0"/>
              <a:buNone/>
              <a:defRPr/>
            </a:pPr>
            <a:r>
              <a:rPr lang="en-US" i="1" dirty="0" smtClean="0">
                <a:solidFill>
                  <a:schemeClr val="tx1">
                    <a:lumMod val="85000"/>
                    <a:lumOff val="15000"/>
                  </a:schemeClr>
                </a:solidFill>
              </a:rPr>
              <a:t>James Watson used time away from his laboratory and a set of models similar to preschool toys to help him solve the puzzle of DNA.  In an essay discuss how play and relaxation help promote clear thinking and problem solving.</a:t>
            </a:r>
            <a:endParaRPr lang="en-US" i="1" dirty="0">
              <a:solidFill>
                <a:schemeClr val="tx1">
                  <a:lumMod val="85000"/>
                  <a:lumOff val="15000"/>
                </a:schemeClr>
              </a:solidFill>
            </a:endParaRPr>
          </a:p>
        </p:txBody>
      </p:sp>
      <p:sp>
        <p:nvSpPr>
          <p:cNvPr id="29699" name="Title 4"/>
          <p:cNvSpPr>
            <a:spLocks noGrp="1"/>
          </p:cNvSpPr>
          <p:nvPr>
            <p:ph type="title" idx="4294967295"/>
          </p:nvPr>
        </p:nvSpPr>
        <p:spPr>
          <a:xfrm>
            <a:off x="6172200" y="304800"/>
            <a:ext cx="2971800" cy="868363"/>
          </a:xfrm>
        </p:spPr>
        <p:txBody>
          <a:bodyPr/>
          <a:lstStyle/>
          <a:p>
            <a:pPr eaLnBrk="1" hangingPunct="1"/>
            <a:r>
              <a:rPr lang="en-US" dirty="0" smtClean="0"/>
              <a:t>Example?</a:t>
            </a:r>
          </a:p>
        </p:txBody>
      </p:sp>
      <p:pic>
        <p:nvPicPr>
          <p:cNvPr id="29700" name="Picture 2"/>
          <p:cNvPicPr>
            <a:picLocks noChangeAspect="1" noChangeArrowheads="1"/>
          </p:cNvPicPr>
          <p:nvPr/>
        </p:nvPicPr>
        <p:blipFill>
          <a:blip r:embed="rId3"/>
          <a:srcRect/>
          <a:stretch>
            <a:fillRect/>
          </a:stretch>
        </p:blipFill>
        <p:spPr bwMode="auto">
          <a:xfrm>
            <a:off x="457200" y="533400"/>
            <a:ext cx="4381500" cy="5668963"/>
          </a:xfrm>
          <a:prstGeom prst="rect">
            <a:avLst/>
          </a:prstGeom>
          <a:noFill/>
          <a:ln w="9525">
            <a:noFill/>
            <a:miter lim="800000"/>
            <a:headEnd/>
            <a:tailEnd/>
          </a:ln>
        </p:spPr>
      </p:pic>
    </p:spTree>
    <p:extLst>
      <p:ext uri="{BB962C8B-B14F-4D97-AF65-F5344CB8AC3E}">
        <p14:creationId xmlns:p14="http://schemas.microsoft.com/office/powerpoint/2010/main" val="647560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Determining Text Complexity</a:t>
            </a:r>
            <a:endParaRPr lang="en-US" dirty="0">
              <a:ea typeface="+mj-ea"/>
            </a:endParaRPr>
          </a:p>
        </p:txBody>
      </p:sp>
      <p:pic>
        <p:nvPicPr>
          <p:cNvPr id="23245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2133600"/>
            <a:ext cx="8929688" cy="2743200"/>
          </a:xfrm>
        </p:spPr>
      </p:pic>
      <p:sp>
        <p:nvSpPr>
          <p:cNvPr id="232452" name="Slide Number Placeholder 3"/>
          <p:cNvSpPr>
            <a:spLocks noGrp="1"/>
          </p:cNvSpPr>
          <p:nvPr>
            <p:ph type="sldNum" sz="quarter" idx="10"/>
          </p:nvPr>
        </p:nvSpPr>
        <p:spPr>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A61B04C-DD30-4C21-947D-449FFCD345A9}" type="slidenum">
              <a:rPr lang="en-US" smtClean="0">
                <a:solidFill>
                  <a:srgbClr val="FFFFFF"/>
                </a:solidFill>
                <a:latin typeface="Arial" charset="0"/>
                <a:sym typeface="Arial" charset="0"/>
              </a:rPr>
              <a:pPr eaLnBrk="1" hangingPunct="1"/>
              <a:t>5</a:t>
            </a:fld>
            <a:endParaRPr lang="en-US" smtClean="0">
              <a:solidFill>
                <a:srgbClr val="FFFFFF"/>
              </a:solidFill>
              <a:latin typeface="Arial" charset="0"/>
              <a:sym typeface="Arial" charset="0"/>
            </a:endParaRPr>
          </a:p>
        </p:txBody>
      </p:sp>
    </p:spTree>
    <p:extLst>
      <p:ext uri="{BB962C8B-B14F-4D97-AF65-F5344CB8AC3E}">
        <p14:creationId xmlns:p14="http://schemas.microsoft.com/office/powerpoint/2010/main" val="11862044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ea typeface="+mj-ea"/>
              </a:rPr>
              <a:t>Which text is more complex?</a:t>
            </a:r>
            <a:endParaRPr lang="en-US" dirty="0">
              <a:ea typeface="+mj-ea"/>
            </a:endParaRPr>
          </a:p>
        </p:txBody>
      </p:sp>
      <p:sp>
        <p:nvSpPr>
          <p:cNvPr id="233475" name="Content Placeholder 5"/>
          <p:cNvSpPr>
            <a:spLocks noGrp="1"/>
          </p:cNvSpPr>
          <p:nvPr>
            <p:ph sz="half" idx="1"/>
          </p:nvPr>
        </p:nvSpPr>
        <p:spPr>
          <a:xfrm>
            <a:off x="515938" y="1570038"/>
            <a:ext cx="3930650" cy="4525962"/>
          </a:xfrm>
          <a:ln>
            <a:solidFill>
              <a:schemeClr val="accent1"/>
            </a:solidFill>
            <a:miter lim="800000"/>
            <a:headEnd/>
            <a:tailEnd/>
          </a:ln>
        </p:spPr>
        <p:txBody>
          <a:bodyPr>
            <a:noAutofit/>
          </a:bodyPr>
          <a:lstStyle/>
          <a:p>
            <a:r>
              <a:rPr lang="en-US" sz="1100" dirty="0" smtClean="0"/>
              <a:t>Centripetal </a:t>
            </a:r>
            <a:r>
              <a:rPr lang="en-US" sz="1100" dirty="0"/>
              <a:t>force and centrifugal force, action-reaction force pair associated with circular motion. According to Newton's first law of motion, a moving body travels along a straight path with constant speed (i.e., has constant velocity) unless it is acted on by an outside force. For circular motion to occur there must be a constant force acting on a body, pushing it toward the center of the circular path. This force is the centripetal (center-seeking) force. For a planet orbiting the sun, the force is gravitational; for an object twirled on a string, the force is mechanical; for an electron orbiting an atom, it is electrical. The magnitude F of the centripetal force is equal to the mass m of the body times its velocity squared v 2 divided by the radius r of its path: F=mv2/r. According to Newton's third law of motion, for every action there is an equal and opposite reaction. The centripetal force, the action, is balanced by a reaction force, the centrifugal (center-fleeing) force. The two forces are equal in magnitude and opposite in direction. The centrifugal force does not act on the body in motion; the only force acting on the body in motion is the centripetal force. The centrifugal force acts on the source of the centripetal force to displace it radially from the center of the path. Thus, in twirling a mass on a string, the centripetal force transmitted by the string pulls in on the mass to keep it in its circular path, while the centrifugal force transmitted by the string pulls outward on its point of attachment at the center of the path. </a:t>
            </a:r>
            <a:endParaRPr lang="en-US" sz="1100" dirty="0">
              <a:effectLst/>
            </a:endParaRPr>
          </a:p>
        </p:txBody>
      </p:sp>
      <p:sp>
        <p:nvSpPr>
          <p:cNvPr id="233476" name="Content Placeholder 6"/>
          <p:cNvSpPr>
            <a:spLocks noGrp="1"/>
          </p:cNvSpPr>
          <p:nvPr>
            <p:ph sz="half" idx="2"/>
          </p:nvPr>
        </p:nvSpPr>
        <p:spPr>
          <a:xfrm>
            <a:off x="4724400" y="1570038"/>
            <a:ext cx="4038600" cy="4906962"/>
          </a:xfrm>
          <a:ln>
            <a:solidFill>
              <a:schemeClr val="accent1"/>
            </a:solidFill>
            <a:miter lim="800000"/>
            <a:headEnd/>
            <a:tailEnd/>
          </a:ln>
        </p:spPr>
        <p:txBody>
          <a:bodyPr>
            <a:normAutofit lnSpcReduction="10000"/>
          </a:bodyPr>
          <a:lstStyle/>
          <a:p>
            <a:pPr marL="0" indent="0">
              <a:defRPr/>
            </a:pPr>
            <a:r>
              <a:rPr lang="en-US" sz="1050" dirty="0"/>
              <a:t>HAVE you ever let the words “centrifugal force” escape from your lips? Shame on you: you might as well have called it the “hocus-pocus force”. You are in good company, though. Scientists, engineers and, we confess, even New Scientist, sometimes let the c-word slip.</a:t>
            </a:r>
            <a:br>
              <a:rPr lang="en-US" sz="1050" dirty="0"/>
            </a:br>
            <a:r>
              <a:rPr lang="en-US" sz="1050" dirty="0"/>
              <a:t/>
            </a:r>
            <a:br>
              <a:rPr lang="en-US" sz="1050" dirty="0"/>
            </a:br>
            <a:r>
              <a:rPr lang="en-US" sz="1050" dirty="0"/>
              <a:t>Why can't we help ourselves? It's all down to our subjective experience getting on top of our scientific </a:t>
            </a:r>
            <a:r>
              <a:rPr lang="en-US" sz="1050" dirty="0" smtClean="0"/>
              <a:t>judgment. </a:t>
            </a:r>
            <a:r>
              <a:rPr lang="en-US" sz="1050" dirty="0"/>
              <a:t>Drive round a curve too fast and you feel as if you're being flung outwards. Turn right sharply, and your sunglasses slide off to the left along the dashboard. And if you enjoy fairground rides you will know that on the “sticky wall” you end up pinned against the inside of a vertical spinning drum as the floor drops away.</a:t>
            </a:r>
            <a:br>
              <a:rPr lang="en-US" sz="1050" dirty="0"/>
            </a:br>
            <a:r>
              <a:rPr lang="en-US" sz="1050" dirty="0"/>
              <a:t/>
            </a:r>
            <a:br>
              <a:rPr lang="en-US" sz="1050" dirty="0"/>
            </a:br>
            <a:r>
              <a:rPr lang="en-US" sz="1050" dirty="0"/>
              <a:t>So, intuition aside, what's really going on? It's all down to Isaac Newton's laws of motion. Stationary objects, Newton pointed out, stay put, and moving objects travel forever with the same velocity unless some force acts on them.</a:t>
            </a:r>
            <a:br>
              <a:rPr lang="en-US" sz="1050" dirty="0"/>
            </a:br>
            <a:r>
              <a:rPr lang="en-US" sz="1050" dirty="0"/>
              <a:t/>
            </a:r>
            <a:br>
              <a:rPr lang="en-US" sz="1050" dirty="0"/>
            </a:br>
            <a:r>
              <a:rPr lang="en-US" sz="1050" dirty="0"/>
              <a:t>As you round a bend, you may feel you are being flung outwards but in reality you are just trying to go straight on. Indeed, if you were pushed out of the car, gangster-movie style, while Newton hovered overhead in a police helicopter, he would see you continue in a straight line until you hit the ground.</a:t>
            </a:r>
            <a:br>
              <a:rPr lang="en-US" sz="1050" dirty="0"/>
            </a:br>
            <a:r>
              <a:rPr lang="en-US" sz="1050" dirty="0"/>
              <a:t/>
            </a:r>
            <a:br>
              <a:rPr lang="en-US" sz="1050" dirty="0"/>
            </a:br>
            <a:r>
              <a:rPr lang="en-US" sz="1050" dirty="0"/>
              <a:t>What we should be talking about here is centripetal rather than centrifugal force. This name comes from the Latin words meaning “</a:t>
            </a:r>
            <a:r>
              <a:rPr lang="en-US" sz="1050" dirty="0" err="1"/>
              <a:t>centre</a:t>
            </a:r>
            <a:r>
              <a:rPr lang="en-US" sz="1050" dirty="0"/>
              <a:t>” and “seeking”. The centripetal force is what makes objects move in a circle. Our notional car, planes looping-the-loop, even planets moving around the Sun — they would all simply fly of at a tangent were it not for the force's inward pull.</a:t>
            </a:r>
            <a:br>
              <a:rPr lang="en-US" sz="1050" dirty="0"/>
            </a:br>
            <a:endParaRPr lang="en-US" sz="1050" dirty="0" smtClean="0">
              <a:latin typeface="+mj-lt"/>
            </a:endParaRPr>
          </a:p>
        </p:txBody>
      </p:sp>
      <p:sp>
        <p:nvSpPr>
          <p:cNvPr id="233477" name="Slide Number Placeholder 3"/>
          <p:cNvSpPr>
            <a:spLocks noGrp="1"/>
          </p:cNvSpPr>
          <p:nvPr>
            <p:ph type="sldNum" sz="quarter" idx="10"/>
          </p:nvPr>
        </p:nvSpPr>
        <p:spPr>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7AA922A-20FC-4751-8AD9-36A4E57A274B}" type="slidenum">
              <a:rPr lang="en-US" smtClean="0">
                <a:solidFill>
                  <a:srgbClr val="FFFFFF"/>
                </a:solidFill>
                <a:latin typeface="Arial" charset="0"/>
                <a:sym typeface="Arial" charset="0"/>
              </a:rPr>
              <a:pPr eaLnBrk="1" hangingPunct="1"/>
              <a:t>6</a:t>
            </a:fld>
            <a:endParaRPr lang="en-US" smtClean="0">
              <a:solidFill>
                <a:srgbClr val="FFFFFF"/>
              </a:solidFill>
              <a:latin typeface="Arial" charset="0"/>
              <a:sym typeface="Arial" charset="0"/>
            </a:endParaRPr>
          </a:p>
        </p:txBody>
      </p:sp>
      <p:sp>
        <p:nvSpPr>
          <p:cNvPr id="233478" name="TextBox 1"/>
          <p:cNvSpPr txBox="1">
            <a:spLocks noChangeArrowheads="1"/>
          </p:cNvSpPr>
          <p:nvPr/>
        </p:nvSpPr>
        <p:spPr bwMode="auto">
          <a:xfrm>
            <a:off x="533400" y="1292225"/>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b="1"/>
              <a:t>Text 1</a:t>
            </a:r>
          </a:p>
        </p:txBody>
      </p:sp>
      <p:sp>
        <p:nvSpPr>
          <p:cNvPr id="233479" name="TextBox 6"/>
          <p:cNvSpPr txBox="1">
            <a:spLocks noChangeArrowheads="1"/>
          </p:cNvSpPr>
          <p:nvPr/>
        </p:nvSpPr>
        <p:spPr bwMode="auto">
          <a:xfrm>
            <a:off x="4786313" y="1292225"/>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b="1"/>
              <a:t>Text 2</a:t>
            </a:r>
          </a:p>
        </p:txBody>
      </p:sp>
    </p:spTree>
    <p:extLst>
      <p:ext uri="{BB962C8B-B14F-4D97-AF65-F5344CB8AC3E}">
        <p14:creationId xmlns:p14="http://schemas.microsoft.com/office/powerpoint/2010/main" val="2353511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hape 241"/>
          <p:cNvSpPr>
            <a:spLocks noGrp="1"/>
          </p:cNvSpPr>
          <p:nvPr>
            <p:ph type="title"/>
          </p:nvPr>
        </p:nvSpPr>
        <p:spPr>
          <a:xfrm>
            <a:off x="457200" y="152400"/>
            <a:ext cx="8137525" cy="954088"/>
          </a:xfrm>
        </p:spPr>
        <p:txBody>
          <a:bodyPr lIns="91425" tIns="45700" rIns="91425" bIns="45700">
            <a:spAutoFit/>
          </a:bodyPr>
          <a:lstStyle/>
          <a:p>
            <a:pPr eaLnBrk="1" hangingPunct="1">
              <a:buClr>
                <a:srgbClr val="000000"/>
              </a:buClr>
              <a:buSzPct val="25000"/>
            </a:pPr>
            <a:r>
              <a:rPr lang="en-US" smtClean="0">
                <a:solidFill>
                  <a:srgbClr val="17375E"/>
                </a:solidFill>
                <a:sym typeface="Arial" charset="0"/>
              </a:rPr>
              <a:t>What are the Qualitative Features of Complex Text?</a:t>
            </a:r>
          </a:p>
        </p:txBody>
      </p:sp>
      <p:sp>
        <p:nvSpPr>
          <p:cNvPr id="234499" name="Shape 242"/>
          <p:cNvSpPr>
            <a:spLocks noGrp="1"/>
          </p:cNvSpPr>
          <p:nvPr>
            <p:ph idx="1"/>
          </p:nvPr>
        </p:nvSpPr>
        <p:spPr>
          <a:xfrm>
            <a:off x="576263" y="1222375"/>
            <a:ext cx="8137525" cy="5008563"/>
          </a:xfrm>
        </p:spPr>
        <p:txBody>
          <a:bodyPr lIns="91425" tIns="45700" rIns="91425" bIns="45700">
            <a:spAutoFit/>
          </a:bodyPr>
          <a:lstStyle/>
          <a:p>
            <a:pPr marL="342900" indent="-342900">
              <a:lnSpc>
                <a:spcPct val="114000"/>
              </a:lnSpc>
              <a:buClr>
                <a:srgbClr val="000000"/>
              </a:buClr>
              <a:buSzPct val="132000"/>
              <a:buFont typeface="Arial"/>
              <a:buChar char="•"/>
              <a:defRPr/>
            </a:pPr>
            <a:r>
              <a:rPr lang="en-US" sz="2200" dirty="0">
                <a:ea typeface="ＭＳ Ｐゴシック" charset="0"/>
                <a:sym typeface="Arial" charset="0"/>
              </a:rPr>
              <a:t>Subtle and/or frequent transitions</a:t>
            </a:r>
          </a:p>
          <a:p>
            <a:pPr marL="342900" indent="-342900">
              <a:lnSpc>
                <a:spcPct val="114000"/>
              </a:lnSpc>
              <a:buClr>
                <a:srgbClr val="000000"/>
              </a:buClr>
              <a:buSzPct val="132000"/>
              <a:buFont typeface="Arial"/>
              <a:buChar char="•"/>
              <a:defRPr/>
            </a:pPr>
            <a:r>
              <a:rPr lang="en-US" sz="2200" dirty="0">
                <a:ea typeface="ＭＳ Ｐゴシック" charset="0"/>
                <a:sym typeface="Arial" charset="0"/>
              </a:rPr>
              <a:t>Multiple and/or subtle themes and purposes</a:t>
            </a:r>
          </a:p>
          <a:p>
            <a:pPr marL="342900" indent="-342900">
              <a:lnSpc>
                <a:spcPct val="114000"/>
              </a:lnSpc>
              <a:buClr>
                <a:srgbClr val="000000"/>
              </a:buClr>
              <a:buSzPct val="132000"/>
              <a:buFont typeface="Arial"/>
              <a:buChar char="•"/>
              <a:defRPr/>
            </a:pPr>
            <a:r>
              <a:rPr lang="en-US" sz="2200" dirty="0">
                <a:ea typeface="ＭＳ Ｐゴシック" charset="0"/>
                <a:sym typeface="Arial" charset="0"/>
              </a:rPr>
              <a:t>Density of information</a:t>
            </a:r>
          </a:p>
          <a:p>
            <a:pPr marL="342900" indent="-342900">
              <a:lnSpc>
                <a:spcPct val="114000"/>
              </a:lnSpc>
              <a:buClr>
                <a:srgbClr val="000000"/>
              </a:buClr>
              <a:buSzPct val="132000"/>
              <a:buFont typeface="Arial"/>
              <a:buChar char="•"/>
              <a:defRPr/>
            </a:pPr>
            <a:r>
              <a:rPr lang="en-US" sz="2200" dirty="0">
                <a:ea typeface="ＭＳ Ｐゴシック" charset="0"/>
                <a:sym typeface="Arial" charset="0"/>
              </a:rPr>
              <a:t>Unfamiliar settings, topics or events</a:t>
            </a:r>
          </a:p>
          <a:p>
            <a:pPr marL="342900" indent="-342900">
              <a:lnSpc>
                <a:spcPct val="114000"/>
              </a:lnSpc>
              <a:buClr>
                <a:srgbClr val="000000"/>
              </a:buClr>
              <a:buSzPct val="132000"/>
              <a:buFont typeface="Arial"/>
              <a:buChar char="•"/>
              <a:defRPr/>
            </a:pPr>
            <a:r>
              <a:rPr lang="en-US" sz="2200" dirty="0">
                <a:ea typeface="ＭＳ Ｐゴシック" charset="0"/>
                <a:sym typeface="Arial" charset="0"/>
              </a:rPr>
              <a:t>Lack of repetition, overlap or similarity in words and sentences</a:t>
            </a:r>
          </a:p>
          <a:p>
            <a:pPr marL="342900" indent="-342900">
              <a:lnSpc>
                <a:spcPct val="114000"/>
              </a:lnSpc>
              <a:buClr>
                <a:srgbClr val="000000"/>
              </a:buClr>
              <a:buSzPct val="132000"/>
              <a:buFont typeface="Arial"/>
              <a:buChar char="•"/>
              <a:defRPr/>
            </a:pPr>
            <a:r>
              <a:rPr lang="en-US" sz="2200" dirty="0">
                <a:ea typeface="ＭＳ Ｐゴシック" charset="0"/>
                <a:sym typeface="Arial" charset="0"/>
              </a:rPr>
              <a:t>Complex sentences</a:t>
            </a:r>
          </a:p>
          <a:p>
            <a:pPr marL="342900" indent="-342900">
              <a:lnSpc>
                <a:spcPct val="114000"/>
              </a:lnSpc>
              <a:buClr>
                <a:srgbClr val="000000"/>
              </a:buClr>
              <a:buSzPct val="132000"/>
              <a:buFont typeface="Arial"/>
              <a:buChar char="•"/>
              <a:defRPr/>
            </a:pPr>
            <a:r>
              <a:rPr lang="en-US" sz="2200" dirty="0">
                <a:ea typeface="ＭＳ Ｐゴシック" charset="0"/>
                <a:sym typeface="Arial" charset="0"/>
              </a:rPr>
              <a:t>Uncommon vocabulary</a:t>
            </a:r>
          </a:p>
          <a:p>
            <a:pPr marL="342900" indent="-342900">
              <a:lnSpc>
                <a:spcPct val="114000"/>
              </a:lnSpc>
              <a:buClr>
                <a:srgbClr val="000000"/>
              </a:buClr>
              <a:buSzPct val="132000"/>
              <a:buFont typeface="Arial"/>
              <a:buChar char="•"/>
              <a:defRPr/>
            </a:pPr>
            <a:r>
              <a:rPr lang="en-US" sz="2200" dirty="0">
                <a:ea typeface="ＭＳ Ｐゴシック" charset="0"/>
                <a:sym typeface="Arial" charset="0"/>
              </a:rPr>
              <a:t>Lack of words, sentences or paragraphs that review or pull things together for the student</a:t>
            </a:r>
          </a:p>
          <a:p>
            <a:pPr marL="342900" indent="-342900">
              <a:lnSpc>
                <a:spcPct val="114000"/>
              </a:lnSpc>
              <a:buClr>
                <a:srgbClr val="000000"/>
              </a:buClr>
              <a:buSzPct val="132000"/>
              <a:buFont typeface="Arial"/>
              <a:buChar char="•"/>
              <a:defRPr/>
            </a:pPr>
            <a:r>
              <a:rPr lang="en-US" sz="2200" dirty="0">
                <a:ea typeface="ＭＳ Ｐゴシック" charset="0"/>
                <a:sym typeface="Arial" charset="0"/>
              </a:rPr>
              <a:t>Longer paragraphs</a:t>
            </a:r>
          </a:p>
          <a:p>
            <a:pPr marL="342900" indent="-342900">
              <a:lnSpc>
                <a:spcPct val="114000"/>
              </a:lnSpc>
              <a:buClr>
                <a:srgbClr val="000000"/>
              </a:buClr>
              <a:buSzPct val="132000"/>
              <a:buFont typeface="Arial"/>
              <a:buChar char="•"/>
              <a:defRPr/>
            </a:pPr>
            <a:r>
              <a:rPr lang="en-US" sz="2200" dirty="0">
                <a:ea typeface="ＭＳ Ｐゴシック" charset="0"/>
                <a:sym typeface="Arial" charset="0"/>
              </a:rPr>
              <a:t>Any text structure which is less narrative and/or mixes structures</a:t>
            </a:r>
          </a:p>
        </p:txBody>
      </p:sp>
      <p:sp>
        <p:nvSpPr>
          <p:cNvPr id="234500" name="Slide Number Placeholder 5"/>
          <p:cNvSpPr>
            <a:spLocks noGrp="1"/>
          </p:cNvSpPr>
          <p:nvPr>
            <p:ph type="sldNum" sz="quarter" idx="10"/>
          </p:nvPr>
        </p:nvSpPr>
        <p:spPr>
          <a:xfrm>
            <a:off x="6929438" y="6542088"/>
            <a:ext cx="2133600" cy="320675"/>
          </a:xfrm>
          <a:noFill/>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DEFDC5E-561A-48FD-962F-5062D0054837}" type="slidenum">
              <a:rPr lang="en-US" smtClean="0">
                <a:solidFill>
                  <a:srgbClr val="FFFFFF"/>
                </a:solidFill>
                <a:latin typeface="Arial" charset="0"/>
                <a:sym typeface="Arial" charset="0"/>
              </a:rPr>
              <a:pPr eaLnBrk="1" hangingPunct="1"/>
              <a:t>7</a:t>
            </a:fld>
            <a:endParaRPr lang="en-US" smtClean="0">
              <a:solidFill>
                <a:srgbClr val="FFFFFF"/>
              </a:solidFill>
              <a:latin typeface="Arial" charset="0"/>
              <a:sym typeface="Arial" charset="0"/>
            </a:endParaRPr>
          </a:p>
        </p:txBody>
      </p:sp>
    </p:spTree>
    <p:extLst>
      <p:ext uri="{BB962C8B-B14F-4D97-AF65-F5344CB8AC3E}">
        <p14:creationId xmlns:p14="http://schemas.microsoft.com/office/powerpoint/2010/main" val="271326740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2295" y="228600"/>
            <a:ext cx="5381348" cy="612770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2921000" y="1659467"/>
            <a:ext cx="2438400" cy="1219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Callout 8"/>
          <p:cNvSpPr/>
          <p:nvPr/>
        </p:nvSpPr>
        <p:spPr>
          <a:xfrm>
            <a:off x="6215239" y="1219200"/>
            <a:ext cx="1752600" cy="1981200"/>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Where Am I Going?</a:t>
            </a:r>
            <a:endParaRPr lang="en-US" sz="2400" dirty="0">
              <a:solidFill>
                <a:schemeClr val="tx1"/>
              </a:solidFill>
            </a:endParaRPr>
          </a:p>
        </p:txBody>
      </p:sp>
      <p:sp>
        <p:nvSpPr>
          <p:cNvPr id="10" name="Rounded Rectangle 9"/>
          <p:cNvSpPr/>
          <p:nvPr/>
        </p:nvSpPr>
        <p:spPr>
          <a:xfrm>
            <a:off x="5723643" y="3429000"/>
            <a:ext cx="2735792"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Provide students with clear and understandable vision of the learning target</a:t>
            </a:r>
            <a:endParaRPr lang="en-US" sz="2800" dirty="0"/>
          </a:p>
        </p:txBody>
      </p:sp>
      <p:cxnSp>
        <p:nvCxnSpPr>
          <p:cNvPr id="12" name="Straight Arrow Connector 11"/>
          <p:cNvCxnSpPr/>
          <p:nvPr/>
        </p:nvCxnSpPr>
        <p:spPr>
          <a:xfrm flipH="1">
            <a:off x="5334000" y="2147711"/>
            <a:ext cx="881239" cy="1665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600" y="6415066"/>
            <a:ext cx="8610600" cy="307777"/>
          </a:xfrm>
          <a:prstGeom prst="rect">
            <a:avLst/>
          </a:prstGeom>
        </p:spPr>
        <p:txBody>
          <a:bodyPr wrap="square">
            <a:spAutoFit/>
          </a:bodyPr>
          <a:lstStyle/>
          <a:p>
            <a:r>
              <a:rPr lang="en-US" sz="1400" dirty="0" smtClean="0"/>
              <a:t>R. </a:t>
            </a:r>
            <a:r>
              <a:rPr lang="en-US" sz="1400" dirty="0" err="1" smtClean="0"/>
              <a:t>Stiggins</a:t>
            </a:r>
            <a:r>
              <a:rPr lang="en-US" sz="1400" dirty="0" smtClean="0"/>
              <a:t>, J. </a:t>
            </a:r>
            <a:r>
              <a:rPr lang="en-US" sz="1400" dirty="0" err="1" smtClean="0"/>
              <a:t>Arter</a:t>
            </a:r>
            <a:r>
              <a:rPr lang="en-US" sz="1400" dirty="0" smtClean="0"/>
              <a:t>,</a:t>
            </a:r>
            <a:r>
              <a:rPr lang="en-US" sz="1400" baseline="0" dirty="0" smtClean="0"/>
              <a:t> </a:t>
            </a:r>
            <a:r>
              <a:rPr lang="en-US" sz="1400" dirty="0" smtClean="0"/>
              <a:t>J. </a:t>
            </a:r>
            <a:r>
              <a:rPr lang="en-US" sz="1400" dirty="0" err="1" smtClean="0"/>
              <a:t>Chappuis</a:t>
            </a:r>
            <a:r>
              <a:rPr lang="en-US" sz="1400" dirty="0" smtClean="0"/>
              <a:t>, </a:t>
            </a:r>
            <a:r>
              <a:rPr lang="en-US" sz="1400" baseline="0" dirty="0" smtClean="0"/>
              <a:t>&amp; S. </a:t>
            </a:r>
            <a:r>
              <a:rPr lang="en-US" sz="1400" baseline="0" dirty="0" err="1" smtClean="0"/>
              <a:t>Chappius</a:t>
            </a:r>
            <a:r>
              <a:rPr lang="en-US" sz="1400" baseline="0" dirty="0" smtClean="0"/>
              <a:t> (2006) Classroom Assessment for Student Learning. ETS. Portland, OR.</a:t>
            </a:r>
            <a:endParaRPr lang="en-US" sz="1400" dirty="0"/>
          </a:p>
        </p:txBody>
      </p:sp>
    </p:spTree>
    <p:extLst>
      <p:ext uri="{BB962C8B-B14F-4D97-AF65-F5344CB8AC3E}">
        <p14:creationId xmlns:p14="http://schemas.microsoft.com/office/powerpoint/2010/main" val="267550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SMELL TEST </a:t>
            </a:r>
            <a:r>
              <a:rPr lang="en-US" dirty="0" smtClean="0"/>
              <a:t>- John McManus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accent2">
                    <a:lumMod val="75000"/>
                  </a:schemeClr>
                </a:solidFill>
              </a:rPr>
              <a:t>S</a:t>
            </a:r>
            <a:r>
              <a:rPr lang="en-US" dirty="0" smtClean="0"/>
              <a:t> stands for </a:t>
            </a:r>
            <a:r>
              <a:rPr lang="en-US" b="1" dirty="0" smtClean="0">
                <a:solidFill>
                  <a:schemeClr val="accent2">
                    <a:lumMod val="75000"/>
                  </a:schemeClr>
                </a:solidFill>
              </a:rPr>
              <a:t>Source</a:t>
            </a:r>
            <a:r>
              <a:rPr lang="en-US" dirty="0" smtClean="0"/>
              <a:t>. Who is providing the information?</a:t>
            </a:r>
            <a:br>
              <a:rPr lang="en-US" dirty="0" smtClean="0"/>
            </a:br>
            <a:r>
              <a:rPr lang="en-US" b="1" dirty="0" smtClean="0">
                <a:solidFill>
                  <a:schemeClr val="accent2">
                    <a:lumMod val="75000"/>
                  </a:schemeClr>
                </a:solidFill>
              </a:rPr>
              <a:t>M</a:t>
            </a:r>
            <a:r>
              <a:rPr lang="en-US" dirty="0" smtClean="0">
                <a:solidFill>
                  <a:schemeClr val="accent2">
                    <a:lumMod val="75000"/>
                  </a:schemeClr>
                </a:solidFill>
              </a:rPr>
              <a:t> </a:t>
            </a:r>
            <a:r>
              <a:rPr lang="en-US" dirty="0" smtClean="0"/>
              <a:t>is for </a:t>
            </a:r>
            <a:r>
              <a:rPr lang="en-US" b="1" dirty="0" smtClean="0">
                <a:solidFill>
                  <a:schemeClr val="accent2">
                    <a:lumMod val="75000"/>
                  </a:schemeClr>
                </a:solidFill>
              </a:rPr>
              <a:t>Motivation</a:t>
            </a:r>
            <a:r>
              <a:rPr lang="en-US" dirty="0" smtClean="0"/>
              <a:t>. Why are they telling me this?</a:t>
            </a:r>
            <a:br>
              <a:rPr lang="en-US" dirty="0" smtClean="0"/>
            </a:br>
            <a:r>
              <a:rPr lang="en-US" b="1" dirty="0" smtClean="0">
                <a:solidFill>
                  <a:schemeClr val="accent2">
                    <a:lumMod val="75000"/>
                  </a:schemeClr>
                </a:solidFill>
              </a:rPr>
              <a:t>E</a:t>
            </a:r>
            <a:r>
              <a:rPr lang="en-US" dirty="0" smtClean="0"/>
              <a:t> represents </a:t>
            </a:r>
            <a:r>
              <a:rPr lang="en-US" b="1" dirty="0" smtClean="0">
                <a:solidFill>
                  <a:schemeClr val="accent2">
                    <a:lumMod val="75000"/>
                  </a:schemeClr>
                </a:solidFill>
              </a:rPr>
              <a:t>Evidence</a:t>
            </a:r>
            <a:r>
              <a:rPr lang="en-US" dirty="0" smtClean="0"/>
              <a:t>. What evidence is provided for generalizations?</a:t>
            </a:r>
            <a:br>
              <a:rPr lang="en-US" dirty="0" smtClean="0"/>
            </a:br>
            <a:r>
              <a:rPr lang="en-US" b="1" dirty="0" smtClean="0">
                <a:solidFill>
                  <a:schemeClr val="accent2">
                    <a:lumMod val="75000"/>
                  </a:schemeClr>
                </a:solidFill>
              </a:rPr>
              <a:t>L</a:t>
            </a:r>
            <a:r>
              <a:rPr lang="en-US" dirty="0" smtClean="0"/>
              <a:t> is for </a:t>
            </a:r>
            <a:r>
              <a:rPr lang="en-US" b="1" dirty="0" smtClean="0">
                <a:solidFill>
                  <a:schemeClr val="accent2">
                    <a:lumMod val="75000"/>
                  </a:schemeClr>
                </a:solidFill>
              </a:rPr>
              <a:t>Logic</a:t>
            </a:r>
            <a:r>
              <a:rPr lang="en-US" dirty="0" smtClean="0"/>
              <a:t>. Do the facts logically compel the conclusions?</a:t>
            </a:r>
            <a:br>
              <a:rPr lang="en-US" dirty="0" smtClean="0"/>
            </a:br>
            <a:r>
              <a:rPr lang="en-US" b="1" dirty="0" smtClean="0">
                <a:solidFill>
                  <a:schemeClr val="accent2">
                    <a:lumMod val="75000"/>
                  </a:schemeClr>
                </a:solidFill>
              </a:rPr>
              <a:t>L</a:t>
            </a:r>
            <a:r>
              <a:rPr lang="en-US" dirty="0" smtClean="0"/>
              <a:t> is for </a:t>
            </a:r>
            <a:r>
              <a:rPr lang="en-US" b="1" dirty="0" smtClean="0">
                <a:solidFill>
                  <a:schemeClr val="accent2">
                    <a:lumMod val="75000"/>
                  </a:schemeClr>
                </a:solidFill>
              </a:rPr>
              <a:t>Left out</a:t>
            </a:r>
            <a:r>
              <a:rPr lang="en-US" dirty="0" smtClean="0"/>
              <a:t>. What’s missing that might change our interpretation of the information?</a:t>
            </a:r>
            <a:endParaRPr lang="en-US" dirty="0"/>
          </a:p>
        </p:txBody>
      </p:sp>
    </p:spTree>
    <p:extLst>
      <p:ext uri="{BB962C8B-B14F-4D97-AF65-F5344CB8AC3E}">
        <p14:creationId xmlns:p14="http://schemas.microsoft.com/office/powerpoint/2010/main" val="535176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1985</Words>
  <Application>Microsoft Macintosh PowerPoint</Application>
  <PresentationFormat>On-screen Show (4:3)</PresentationFormat>
  <Paragraphs>178</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Why the Common Core?: How these Standards are Different</vt:lpstr>
      <vt:lpstr>ELA/Literacy:  3 shifts</vt:lpstr>
      <vt:lpstr>Non-Examples and Examples</vt:lpstr>
      <vt:lpstr>Example?</vt:lpstr>
      <vt:lpstr>Determining Text Complexity</vt:lpstr>
      <vt:lpstr>Which text is more complex?</vt:lpstr>
      <vt:lpstr>What are the Qualitative Features of Complex Text?</vt:lpstr>
      <vt:lpstr>PowerPoint Presentation</vt:lpstr>
      <vt:lpstr>SMELL TEST - John McManus</vt:lpstr>
      <vt:lpstr>SMELL the Articles</vt:lpstr>
      <vt:lpstr>Clear Learning Target</vt:lpstr>
      <vt:lpstr>  Rules of Thumb for Deconstruction  of Standards </vt:lpstr>
      <vt:lpstr>Rules of Thumb for Deconstruction  of Standards</vt:lpstr>
      <vt:lpstr>Rules of Thumb for Deconstruction  of Standards</vt:lpstr>
      <vt:lpstr>Rules of Thumb for Deconstruction  of Standards</vt:lpstr>
      <vt:lpstr>Types of Learning Targets</vt:lpstr>
      <vt:lpstr>Cognitive Scaffolding and Targets</vt:lpstr>
      <vt:lpstr>PowerPoint Presentation</vt:lpstr>
      <vt:lpstr>Example of the work </vt:lpstr>
      <vt:lpstr>Protocols</vt:lpstr>
      <vt:lpstr>Learning Target Match </vt:lpstr>
      <vt:lpstr>Types of Assessments</vt:lpstr>
      <vt:lpstr>Assessment – Learning Target Match</vt:lpstr>
      <vt:lpstr>Assessment Creation</vt:lpstr>
      <vt:lpstr>PowerPoint Presentation</vt:lpstr>
      <vt:lpstr>PowerPoint Presentation</vt:lpstr>
      <vt:lpstr>Your Turn</vt:lpstr>
      <vt:lpstr>Kentucky Examples of Math and Language Arts Deconstruction</vt:lpstr>
      <vt:lpstr>Share Out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Common Core?: How these Standards are Different</dc:title>
  <dc:creator>Hallie</dc:creator>
  <cp:lastModifiedBy>Moseka Medlock</cp:lastModifiedBy>
  <cp:revision>19</cp:revision>
  <dcterms:created xsi:type="dcterms:W3CDTF">2014-07-26T17:17:16Z</dcterms:created>
  <dcterms:modified xsi:type="dcterms:W3CDTF">2015-12-11T15:24:58Z</dcterms:modified>
</cp:coreProperties>
</file>