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47"/>
  </p:notesMasterIdLst>
  <p:sldIdLst>
    <p:sldId id="310" r:id="rId2"/>
    <p:sldId id="307" r:id="rId3"/>
    <p:sldId id="298" r:id="rId4"/>
    <p:sldId id="299" r:id="rId5"/>
    <p:sldId id="293" r:id="rId6"/>
    <p:sldId id="280" r:id="rId7"/>
    <p:sldId id="300" r:id="rId8"/>
    <p:sldId id="301" r:id="rId9"/>
    <p:sldId id="302" r:id="rId10"/>
    <p:sldId id="303" r:id="rId11"/>
    <p:sldId id="281" r:id="rId12"/>
    <p:sldId id="282" r:id="rId13"/>
    <p:sldId id="283" r:id="rId14"/>
    <p:sldId id="284" r:id="rId15"/>
    <p:sldId id="285" r:id="rId16"/>
    <p:sldId id="295" r:id="rId17"/>
    <p:sldId id="304" r:id="rId18"/>
    <p:sldId id="306" r:id="rId19"/>
    <p:sldId id="286" r:id="rId20"/>
    <p:sldId id="287" r:id="rId21"/>
    <p:sldId id="288" r:id="rId22"/>
    <p:sldId id="289" r:id="rId23"/>
    <p:sldId id="279" r:id="rId24"/>
    <p:sldId id="313" r:id="rId25"/>
    <p:sldId id="314" r:id="rId26"/>
    <p:sldId id="315" r:id="rId27"/>
    <p:sldId id="290" r:id="rId28"/>
    <p:sldId id="324" r:id="rId29"/>
    <p:sldId id="258" r:id="rId30"/>
    <p:sldId id="259" r:id="rId31"/>
    <p:sldId id="291" r:id="rId32"/>
    <p:sldId id="294" r:id="rId33"/>
    <p:sldId id="311" r:id="rId34"/>
    <p:sldId id="260" r:id="rId35"/>
    <p:sldId id="261" r:id="rId36"/>
    <p:sldId id="262" r:id="rId37"/>
    <p:sldId id="263" r:id="rId38"/>
    <p:sldId id="271" r:id="rId39"/>
    <p:sldId id="272" r:id="rId40"/>
    <p:sldId id="273" r:id="rId41"/>
    <p:sldId id="274" r:id="rId42"/>
    <p:sldId id="276" r:id="rId43"/>
    <p:sldId id="277" r:id="rId44"/>
    <p:sldId id="309" r:id="rId45"/>
    <p:sldId id="32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384"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02609-00DE-4E92-B014-D72C69C4D316}" type="datetimeFigureOut">
              <a:rPr lang="en-US" smtClean="0"/>
              <a:t>12/11/15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334C6-6674-483B-96CC-7D2D42144668}" type="slidenum">
              <a:rPr lang="en-US" smtClean="0"/>
              <a:t>‹#›</a:t>
            </a:fld>
            <a:endParaRPr lang="en-US"/>
          </a:p>
        </p:txBody>
      </p:sp>
    </p:spTree>
    <p:extLst>
      <p:ext uri="{BB962C8B-B14F-4D97-AF65-F5344CB8AC3E}">
        <p14:creationId xmlns:p14="http://schemas.microsoft.com/office/powerpoint/2010/main" val="68997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41" indent="-171441">
              <a:buFont typeface="Arial" charset="0"/>
              <a:buChar char="•"/>
              <a:defRPr/>
            </a:pPr>
            <a:endParaRPr lang="en-US" dirty="0">
              <a:ea typeface="+mn-ea"/>
            </a:endParaRPr>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29057" indent="-280406" eaLnBrk="0" hangingPunct="0">
              <a:defRPr>
                <a:solidFill>
                  <a:schemeClr val="tx1"/>
                </a:solidFill>
                <a:latin typeface="Calibri" pitchFamily="34" charset="0"/>
                <a:ea typeface="MS PGothic" pitchFamily="34" charset="-128"/>
              </a:defRPr>
            </a:lvl2pPr>
            <a:lvl3pPr marL="1121626" indent="-224325" eaLnBrk="0" hangingPunct="0">
              <a:defRPr>
                <a:solidFill>
                  <a:schemeClr val="tx1"/>
                </a:solidFill>
                <a:latin typeface="Calibri" pitchFamily="34" charset="0"/>
                <a:ea typeface="MS PGothic" pitchFamily="34" charset="-128"/>
              </a:defRPr>
            </a:lvl3pPr>
            <a:lvl4pPr marL="1570276" indent="-224325" eaLnBrk="0" hangingPunct="0">
              <a:defRPr>
                <a:solidFill>
                  <a:schemeClr val="tx1"/>
                </a:solidFill>
                <a:latin typeface="Calibri" pitchFamily="34" charset="0"/>
                <a:ea typeface="MS PGothic" pitchFamily="34" charset="-128"/>
              </a:defRPr>
            </a:lvl4pPr>
            <a:lvl5pPr marL="2018927" indent="-224325" eaLnBrk="0" hangingPunct="0">
              <a:defRPr>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99A19F0E-3FCB-421F-9086-F4A209B25F8D}" type="slidenum">
              <a:rPr lang="en-US" smtClean="0"/>
              <a:pPr eaLnBrk="1" hangingPunct="1"/>
              <a:t>6</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4978" name="Shape 230"/>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Shape 231"/>
          <p:cNvSpPr>
            <a:spLocks noGrp="1"/>
          </p:cNvSpPr>
          <p:nvPr>
            <p:ph type="body" idx="1"/>
          </p:nvPr>
        </p:nvSpPr>
        <p:spPr bwMode="auto">
          <a:xfrm>
            <a:off x="686421" y="4344025"/>
            <a:ext cx="5485158" cy="2769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697" bIns="45697" numCol="1" anchor="t" anchorCtr="0" compatLnSpc="1">
            <a:prstTxWarp prst="textNoShape">
              <a:avLst/>
            </a:prstTxWarp>
            <a:spAutoFit/>
          </a:bodyPr>
          <a:lstStyle/>
          <a:p>
            <a:pPr eaLnBrk="1" hangingPunct="1">
              <a:spcBef>
                <a:spcPct val="0"/>
              </a:spcBef>
            </a:pPr>
            <a:endParaRPr lang="en-US" smtClean="0">
              <a:solidFill>
                <a:srgbClr val="FF0000"/>
              </a:solidFill>
            </a:endParaRPr>
          </a:p>
        </p:txBody>
      </p:sp>
      <p:sp>
        <p:nvSpPr>
          <p:cNvPr id="254980" name="Shape 232"/>
          <p:cNvSpPr>
            <a:spLocks noGrp="1"/>
          </p:cNvSpPr>
          <p:nvPr>
            <p:ph type="sldNum" sz="quarter" idx="5"/>
          </p:nvPr>
        </p:nvSpPr>
        <p:spPr bwMode="auto">
          <a:xfrm>
            <a:off x="3884027" y="8866057"/>
            <a:ext cx="2972421" cy="276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7" bIns="45697">
            <a:spAutoFit/>
          </a:bodyPr>
          <a:lstStyle>
            <a:lvl1pPr eaLnBrk="0" hangingPunct="0">
              <a:defRPr>
                <a:solidFill>
                  <a:schemeClr val="tx1"/>
                </a:solidFill>
                <a:latin typeface="Calibri" pitchFamily="34" charset="0"/>
                <a:ea typeface="MS PGothic" pitchFamily="34" charset="-128"/>
              </a:defRPr>
            </a:lvl1pPr>
            <a:lvl2pPr marL="729057" indent="-280406" eaLnBrk="0" hangingPunct="0">
              <a:defRPr>
                <a:solidFill>
                  <a:schemeClr val="tx1"/>
                </a:solidFill>
                <a:latin typeface="Calibri" pitchFamily="34" charset="0"/>
                <a:ea typeface="MS PGothic" pitchFamily="34" charset="-128"/>
              </a:defRPr>
            </a:lvl2pPr>
            <a:lvl3pPr marL="1121626" indent="-224325" eaLnBrk="0" hangingPunct="0">
              <a:defRPr>
                <a:solidFill>
                  <a:schemeClr val="tx1"/>
                </a:solidFill>
                <a:latin typeface="Calibri" pitchFamily="34" charset="0"/>
                <a:ea typeface="MS PGothic" pitchFamily="34" charset="-128"/>
              </a:defRPr>
            </a:lvl3pPr>
            <a:lvl4pPr marL="1570276" indent="-224325" eaLnBrk="0" hangingPunct="0">
              <a:defRPr>
                <a:solidFill>
                  <a:schemeClr val="tx1"/>
                </a:solidFill>
                <a:latin typeface="Calibri" pitchFamily="34" charset="0"/>
                <a:ea typeface="MS PGothic" pitchFamily="34" charset="-128"/>
              </a:defRPr>
            </a:lvl4pPr>
            <a:lvl5pPr marL="2018927" indent="-224325" eaLnBrk="0" hangingPunct="0">
              <a:defRPr>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02" name="Shape 237"/>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Shape 238"/>
          <p:cNvSpPr>
            <a:spLocks noGrp="1"/>
          </p:cNvSpPr>
          <p:nvPr>
            <p:ph type="body" idx="1"/>
          </p:nvPr>
        </p:nvSpPr>
        <p:spPr bwMode="auto">
          <a:xfrm>
            <a:off x="686421" y="4344024"/>
            <a:ext cx="5485158" cy="2769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697" bIns="45697" numCol="1" anchor="t" anchorCtr="0" compatLnSpc="1">
            <a:prstTxWarp prst="textNoShape">
              <a:avLst/>
            </a:prstTxWarp>
            <a:spAutoFit/>
          </a:bodyPr>
          <a:lstStyle/>
          <a:p>
            <a:pPr marL="171360" indent="-171360">
              <a:spcBef>
                <a:spcPct val="0"/>
              </a:spcBef>
            </a:pPr>
            <a:endParaRPr lang="en-US" smtClean="0"/>
          </a:p>
        </p:txBody>
      </p:sp>
      <p:sp>
        <p:nvSpPr>
          <p:cNvPr id="256004" name="Shape 239"/>
          <p:cNvSpPr>
            <a:spLocks noGrp="1"/>
          </p:cNvSpPr>
          <p:nvPr>
            <p:ph type="sldNum" sz="quarter" idx="5"/>
          </p:nvPr>
        </p:nvSpPr>
        <p:spPr bwMode="auto">
          <a:xfrm>
            <a:off x="3884027" y="8866057"/>
            <a:ext cx="2972421" cy="276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7" bIns="45697">
            <a:spAutoFit/>
          </a:bodyPr>
          <a:lstStyle>
            <a:lvl1pPr eaLnBrk="0" hangingPunct="0">
              <a:defRPr>
                <a:solidFill>
                  <a:schemeClr val="tx1"/>
                </a:solidFill>
                <a:latin typeface="Calibri" pitchFamily="34" charset="0"/>
                <a:ea typeface="MS PGothic" pitchFamily="34" charset="-128"/>
              </a:defRPr>
            </a:lvl1pPr>
            <a:lvl2pPr marL="729057" indent="-280406" eaLnBrk="0" hangingPunct="0">
              <a:defRPr>
                <a:solidFill>
                  <a:schemeClr val="tx1"/>
                </a:solidFill>
                <a:latin typeface="Calibri" pitchFamily="34" charset="0"/>
                <a:ea typeface="MS PGothic" pitchFamily="34" charset="-128"/>
              </a:defRPr>
            </a:lvl2pPr>
            <a:lvl3pPr marL="1121626" indent="-224325" eaLnBrk="0" hangingPunct="0">
              <a:defRPr>
                <a:solidFill>
                  <a:schemeClr val="tx1"/>
                </a:solidFill>
                <a:latin typeface="Calibri" pitchFamily="34" charset="0"/>
                <a:ea typeface="MS PGothic" pitchFamily="34" charset="-128"/>
              </a:defRPr>
            </a:lvl3pPr>
            <a:lvl4pPr marL="1570276" indent="-224325" eaLnBrk="0" hangingPunct="0">
              <a:defRPr>
                <a:solidFill>
                  <a:schemeClr val="tx1"/>
                </a:solidFill>
                <a:latin typeface="Calibri" pitchFamily="34" charset="0"/>
                <a:ea typeface="MS PGothic" pitchFamily="34" charset="-128"/>
              </a:defRPr>
            </a:lvl4pPr>
            <a:lvl5pPr marL="2018927" indent="-224325" eaLnBrk="0" hangingPunct="0">
              <a:defRPr>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Shape 9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Shape 94"/>
          <p:cNvSpPr>
            <a:spLocks noGrp="1"/>
          </p:cNvSpPr>
          <p:nvPr>
            <p:ph type="body" idx="1"/>
          </p:nvPr>
        </p:nvSpPr>
        <p:spPr bwMode="auto">
          <a:xfrm>
            <a:off x="686421" y="4344025"/>
            <a:ext cx="5485158" cy="2769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697" bIns="45697" numCol="1" anchor="t" anchorCtr="0" compatLnSpc="1">
            <a:prstTxWarp prst="textNoShape">
              <a:avLst/>
            </a:prstTxWarp>
            <a:spAutoFit/>
          </a:bodyPr>
          <a:lstStyle/>
          <a:p>
            <a:pPr eaLnBrk="1" hangingPunct="1">
              <a:spcBef>
                <a:spcPct val="0"/>
              </a:spcBef>
              <a:buClr>
                <a:srgbClr val="000000"/>
              </a:buClr>
              <a:buSzPct val="153000"/>
            </a:pPr>
            <a:endParaRPr lang="en-US" smtClean="0">
              <a:solidFill>
                <a:srgbClr val="000000"/>
              </a:solidFill>
              <a:latin typeface="Arial" charset="0"/>
              <a:cs typeface="Arial" charset="0"/>
              <a:sym typeface="Arial" charset="0"/>
            </a:endParaRPr>
          </a:p>
        </p:txBody>
      </p:sp>
      <p:sp>
        <p:nvSpPr>
          <p:cNvPr id="242692" name="Shape 95"/>
          <p:cNvSpPr>
            <a:spLocks noGrp="1"/>
          </p:cNvSpPr>
          <p:nvPr>
            <p:ph type="sldNum" sz="quarter" idx="5"/>
          </p:nvPr>
        </p:nvSpPr>
        <p:spPr bwMode="auto">
          <a:xfrm>
            <a:off x="3884027" y="8866057"/>
            <a:ext cx="2972421" cy="276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7" bIns="45697">
            <a:spAutoFit/>
          </a:bodyPr>
          <a:lstStyle>
            <a:lvl1pPr eaLnBrk="0" hangingPunct="0">
              <a:defRPr>
                <a:solidFill>
                  <a:schemeClr val="tx1"/>
                </a:solidFill>
                <a:latin typeface="Calibri" pitchFamily="34" charset="0"/>
                <a:ea typeface="MS PGothic" pitchFamily="34" charset="-128"/>
              </a:defRPr>
            </a:lvl1pPr>
            <a:lvl2pPr marL="729057" indent="-280406" eaLnBrk="0" hangingPunct="0">
              <a:defRPr>
                <a:solidFill>
                  <a:schemeClr val="tx1"/>
                </a:solidFill>
                <a:latin typeface="Calibri" pitchFamily="34" charset="0"/>
                <a:ea typeface="MS PGothic" pitchFamily="34" charset="-128"/>
              </a:defRPr>
            </a:lvl2pPr>
            <a:lvl3pPr marL="1121626" indent="-224325" eaLnBrk="0" hangingPunct="0">
              <a:defRPr>
                <a:solidFill>
                  <a:schemeClr val="tx1"/>
                </a:solidFill>
                <a:latin typeface="Calibri" pitchFamily="34" charset="0"/>
                <a:ea typeface="MS PGothic" pitchFamily="34" charset="-128"/>
              </a:defRPr>
            </a:lvl3pPr>
            <a:lvl4pPr marL="1570276" indent="-224325" eaLnBrk="0" hangingPunct="0">
              <a:defRPr>
                <a:solidFill>
                  <a:schemeClr val="tx1"/>
                </a:solidFill>
                <a:latin typeface="Calibri" pitchFamily="34" charset="0"/>
                <a:ea typeface="MS PGothic" pitchFamily="34" charset="-128"/>
              </a:defRPr>
            </a:lvl4pPr>
            <a:lvl5pPr marL="2018927" indent="-224325" eaLnBrk="0" hangingPunct="0">
              <a:defRPr>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buFont typeface="Arial" charset="0"/>
              <a:buNone/>
            </a:pPr>
            <a:r>
              <a:rPr lang="en-US" smtClean="0">
                <a:solidFill>
                  <a:srgbClr val="000000"/>
                </a:solidFill>
                <a:latin typeface="Arial" charset="0"/>
                <a:sym typeface="Arial"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0E92A-9400-4A04-9CEC-DFC204B640C9}" type="slidenum">
              <a:rPr lang="en-US" smtClean="0"/>
              <a:t>26</a:t>
            </a:fld>
            <a:endParaRPr lang="en-US"/>
          </a:p>
        </p:txBody>
      </p:sp>
    </p:spTree>
    <p:extLst>
      <p:ext uri="{BB962C8B-B14F-4D97-AF65-F5344CB8AC3E}">
        <p14:creationId xmlns:p14="http://schemas.microsoft.com/office/powerpoint/2010/main" val="422227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7334C6-6674-483B-96CC-7D2D42144668}" type="slidenum">
              <a:rPr lang="en-US" smtClean="0"/>
              <a:t>9</a:t>
            </a:fld>
            <a:endParaRPr lang="en-US"/>
          </a:p>
        </p:txBody>
      </p:sp>
    </p:spTree>
    <p:extLst>
      <p:ext uri="{BB962C8B-B14F-4D97-AF65-F5344CB8AC3E}">
        <p14:creationId xmlns:p14="http://schemas.microsoft.com/office/powerpoint/2010/main" val="365460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Shape 9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Shape 94"/>
          <p:cNvSpPr>
            <a:spLocks noGrp="1"/>
          </p:cNvSpPr>
          <p:nvPr>
            <p:ph type="body" idx="1"/>
          </p:nvPr>
        </p:nvSpPr>
        <p:spPr bwMode="auto">
          <a:xfrm>
            <a:off x="686421" y="4344025"/>
            <a:ext cx="5485158" cy="2769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697" bIns="45697" numCol="1" anchor="t" anchorCtr="0" compatLnSpc="1">
            <a:prstTxWarp prst="textNoShape">
              <a:avLst/>
            </a:prstTxWarp>
            <a:spAutoFit/>
          </a:bodyPr>
          <a:lstStyle/>
          <a:p>
            <a:pPr eaLnBrk="1" hangingPunct="1">
              <a:spcBef>
                <a:spcPct val="0"/>
              </a:spcBef>
              <a:buClr>
                <a:srgbClr val="000000"/>
              </a:buClr>
              <a:buSzPct val="153000"/>
            </a:pPr>
            <a:endParaRPr lang="en-US" smtClean="0">
              <a:solidFill>
                <a:srgbClr val="000000"/>
              </a:solidFill>
              <a:latin typeface="Arial" charset="0"/>
              <a:cs typeface="Arial" charset="0"/>
              <a:sym typeface="Arial" charset="0"/>
            </a:endParaRPr>
          </a:p>
        </p:txBody>
      </p:sp>
      <p:sp>
        <p:nvSpPr>
          <p:cNvPr id="242692" name="Shape 95"/>
          <p:cNvSpPr>
            <a:spLocks noGrp="1"/>
          </p:cNvSpPr>
          <p:nvPr>
            <p:ph type="sldNum" sz="quarter" idx="5"/>
          </p:nvPr>
        </p:nvSpPr>
        <p:spPr bwMode="auto">
          <a:xfrm>
            <a:off x="3884027" y="8866057"/>
            <a:ext cx="2972421" cy="276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7" bIns="45697">
            <a:spAutoFit/>
          </a:bodyPr>
          <a:lstStyle>
            <a:lvl1pPr eaLnBrk="0" hangingPunct="0">
              <a:defRPr>
                <a:solidFill>
                  <a:schemeClr val="tx1"/>
                </a:solidFill>
                <a:latin typeface="Calibri" pitchFamily="34" charset="0"/>
                <a:ea typeface="MS PGothic" pitchFamily="34" charset="-128"/>
              </a:defRPr>
            </a:lvl1pPr>
            <a:lvl2pPr marL="729057" indent="-280406" eaLnBrk="0" hangingPunct="0">
              <a:defRPr>
                <a:solidFill>
                  <a:schemeClr val="tx1"/>
                </a:solidFill>
                <a:latin typeface="Calibri" pitchFamily="34" charset="0"/>
                <a:ea typeface="MS PGothic" pitchFamily="34" charset="-128"/>
              </a:defRPr>
            </a:lvl2pPr>
            <a:lvl3pPr marL="1121626" indent="-224325" eaLnBrk="0" hangingPunct="0">
              <a:defRPr>
                <a:solidFill>
                  <a:schemeClr val="tx1"/>
                </a:solidFill>
                <a:latin typeface="Calibri" pitchFamily="34" charset="0"/>
                <a:ea typeface="MS PGothic" pitchFamily="34" charset="-128"/>
              </a:defRPr>
            </a:lvl3pPr>
            <a:lvl4pPr marL="1570276" indent="-224325" eaLnBrk="0" hangingPunct="0">
              <a:defRPr>
                <a:solidFill>
                  <a:schemeClr val="tx1"/>
                </a:solidFill>
                <a:latin typeface="Calibri" pitchFamily="34" charset="0"/>
                <a:ea typeface="MS PGothic" pitchFamily="34" charset="-128"/>
              </a:defRPr>
            </a:lvl4pPr>
            <a:lvl5pPr marL="2018927" indent="-224325" eaLnBrk="0" hangingPunct="0">
              <a:defRPr>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buFont typeface="Arial" charset="0"/>
              <a:buNone/>
            </a:pPr>
            <a:r>
              <a:rPr lang="en-US" smtClean="0">
                <a:solidFill>
                  <a:srgbClr val="000000"/>
                </a:solidFill>
                <a:latin typeface="Arial" charset="0"/>
                <a:sym typeface="Arial"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3714" name="Shape 154"/>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hape 155"/>
          <p:cNvSpPr>
            <a:spLocks noGrp="1"/>
          </p:cNvSpPr>
          <p:nvPr>
            <p:ph type="body" idx="1"/>
          </p:nvPr>
        </p:nvSpPr>
        <p:spPr bwMode="auto">
          <a:xfrm>
            <a:off x="686421" y="4344025"/>
            <a:ext cx="5485158" cy="2769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697" bIns="45697" numCol="1" anchor="t" anchorCtr="0" compatLnSpc="1">
            <a:prstTxWarp prst="textNoShape">
              <a:avLst/>
            </a:prstTxWarp>
            <a:spAutoFit/>
          </a:bodyPr>
          <a:lstStyle/>
          <a:p>
            <a:pPr eaLnBrk="1" hangingPunct="1">
              <a:spcBef>
                <a:spcPct val="0"/>
              </a:spcBef>
            </a:pPr>
            <a:endParaRPr lang="en-US" smtClean="0"/>
          </a:p>
        </p:txBody>
      </p:sp>
      <p:sp>
        <p:nvSpPr>
          <p:cNvPr id="243716" name="Shape 156"/>
          <p:cNvSpPr>
            <a:spLocks noGrp="1"/>
          </p:cNvSpPr>
          <p:nvPr>
            <p:ph type="sldNum" sz="quarter" idx="5"/>
          </p:nvPr>
        </p:nvSpPr>
        <p:spPr bwMode="auto">
          <a:xfrm>
            <a:off x="3884027" y="8866057"/>
            <a:ext cx="2972421" cy="276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7" bIns="45697">
            <a:spAutoFit/>
          </a:bodyPr>
          <a:lstStyle>
            <a:lvl1pPr eaLnBrk="0" hangingPunct="0">
              <a:defRPr>
                <a:solidFill>
                  <a:schemeClr val="tx1"/>
                </a:solidFill>
                <a:latin typeface="Calibri" pitchFamily="34" charset="0"/>
                <a:ea typeface="MS PGothic" pitchFamily="34" charset="-128"/>
              </a:defRPr>
            </a:lvl1pPr>
            <a:lvl2pPr marL="729057" indent="-280406" eaLnBrk="0" hangingPunct="0">
              <a:defRPr>
                <a:solidFill>
                  <a:schemeClr val="tx1"/>
                </a:solidFill>
                <a:latin typeface="Calibri" pitchFamily="34" charset="0"/>
                <a:ea typeface="MS PGothic" pitchFamily="34" charset="-128"/>
              </a:defRPr>
            </a:lvl2pPr>
            <a:lvl3pPr marL="1121626" indent="-224325" eaLnBrk="0" hangingPunct="0">
              <a:defRPr>
                <a:solidFill>
                  <a:schemeClr val="tx1"/>
                </a:solidFill>
                <a:latin typeface="Calibri" pitchFamily="34" charset="0"/>
                <a:ea typeface="MS PGothic" pitchFamily="34" charset="-128"/>
              </a:defRPr>
            </a:lvl3pPr>
            <a:lvl4pPr marL="1570276" indent="-224325" eaLnBrk="0" hangingPunct="0">
              <a:defRPr>
                <a:solidFill>
                  <a:schemeClr val="tx1"/>
                </a:solidFill>
                <a:latin typeface="Calibri" pitchFamily="34" charset="0"/>
                <a:ea typeface="MS PGothic" pitchFamily="34" charset="-128"/>
              </a:defRPr>
            </a:lvl4pPr>
            <a:lvl5pPr marL="2018927" indent="-224325" eaLnBrk="0" hangingPunct="0">
              <a:defRPr>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4738" name="Shape 162"/>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Shape 163"/>
          <p:cNvSpPr>
            <a:spLocks noGrp="1"/>
          </p:cNvSpPr>
          <p:nvPr>
            <p:ph type="body" idx="1"/>
          </p:nvPr>
        </p:nvSpPr>
        <p:spPr bwMode="auto">
          <a:xfrm>
            <a:off x="686421" y="4344024"/>
            <a:ext cx="5485158" cy="2769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697" bIns="45697" numCol="1" anchor="t" anchorCtr="0" compatLnSpc="1">
            <a:prstTxWarp prst="textNoShape">
              <a:avLst/>
            </a:prstTxWarp>
            <a:spAutoFit/>
          </a:bodyPr>
          <a:lstStyle/>
          <a:p>
            <a:pPr eaLnBrk="1" hangingPunct="1">
              <a:spcBef>
                <a:spcPct val="0"/>
              </a:spcBef>
            </a:pPr>
            <a:endParaRPr lang="en-US" smtClean="0"/>
          </a:p>
        </p:txBody>
      </p:sp>
      <p:sp>
        <p:nvSpPr>
          <p:cNvPr id="244740" name="Shape 164"/>
          <p:cNvSpPr>
            <a:spLocks noGrp="1"/>
          </p:cNvSpPr>
          <p:nvPr>
            <p:ph type="sldNum" sz="quarter" idx="5"/>
          </p:nvPr>
        </p:nvSpPr>
        <p:spPr bwMode="auto">
          <a:xfrm>
            <a:off x="3884027" y="8866057"/>
            <a:ext cx="2972421" cy="276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7" bIns="45697">
            <a:spAutoFit/>
          </a:bodyPr>
          <a:lstStyle>
            <a:lvl1pPr eaLnBrk="0" hangingPunct="0">
              <a:defRPr>
                <a:solidFill>
                  <a:schemeClr val="tx1"/>
                </a:solidFill>
                <a:latin typeface="Calibri" pitchFamily="34" charset="0"/>
                <a:ea typeface="MS PGothic" pitchFamily="34" charset="-128"/>
              </a:defRPr>
            </a:lvl1pPr>
            <a:lvl2pPr marL="729057" indent="-280406" eaLnBrk="0" hangingPunct="0">
              <a:defRPr>
                <a:solidFill>
                  <a:schemeClr val="tx1"/>
                </a:solidFill>
                <a:latin typeface="Calibri" pitchFamily="34" charset="0"/>
                <a:ea typeface="MS PGothic" pitchFamily="34" charset="-128"/>
              </a:defRPr>
            </a:lvl2pPr>
            <a:lvl3pPr marL="1121626" indent="-224325" eaLnBrk="0" hangingPunct="0">
              <a:defRPr>
                <a:solidFill>
                  <a:schemeClr val="tx1"/>
                </a:solidFill>
                <a:latin typeface="Calibri" pitchFamily="34" charset="0"/>
                <a:ea typeface="MS PGothic" pitchFamily="34" charset="-128"/>
              </a:defRPr>
            </a:lvl3pPr>
            <a:lvl4pPr marL="1570276" indent="-224325" eaLnBrk="0" hangingPunct="0">
              <a:defRPr>
                <a:solidFill>
                  <a:schemeClr val="tx1"/>
                </a:solidFill>
                <a:latin typeface="Calibri" pitchFamily="34" charset="0"/>
                <a:ea typeface="MS PGothic" pitchFamily="34" charset="-128"/>
              </a:defRPr>
            </a:lvl4pPr>
            <a:lvl5pPr marL="2018927" indent="-224325" eaLnBrk="0" hangingPunct="0">
              <a:defRPr>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29057" indent="-280406" eaLnBrk="0" hangingPunct="0">
              <a:defRPr>
                <a:solidFill>
                  <a:schemeClr val="tx1"/>
                </a:solidFill>
                <a:latin typeface="Calibri" pitchFamily="34" charset="0"/>
                <a:ea typeface="MS PGothic" pitchFamily="34" charset="-128"/>
              </a:defRPr>
            </a:lvl2pPr>
            <a:lvl3pPr marL="1121626" indent="-224325" eaLnBrk="0" hangingPunct="0">
              <a:defRPr>
                <a:solidFill>
                  <a:schemeClr val="tx1"/>
                </a:solidFill>
                <a:latin typeface="Calibri" pitchFamily="34" charset="0"/>
                <a:ea typeface="MS PGothic" pitchFamily="34" charset="-128"/>
              </a:defRPr>
            </a:lvl3pPr>
            <a:lvl4pPr marL="1570276" indent="-224325" eaLnBrk="0" hangingPunct="0">
              <a:defRPr>
                <a:solidFill>
                  <a:schemeClr val="tx1"/>
                </a:solidFill>
                <a:latin typeface="Calibri" pitchFamily="34" charset="0"/>
                <a:ea typeface="MS PGothic" pitchFamily="34" charset="-128"/>
              </a:defRPr>
            </a:lvl4pPr>
            <a:lvl5pPr marL="2018927" indent="-224325" eaLnBrk="0" hangingPunct="0">
              <a:defRPr>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E72E5A3-744E-4556-9C36-AD36F9AE2DD6}" type="slidenum">
              <a:rPr lang="en-US" smtClean="0"/>
              <a:pPr eaLnBrk="1" hangingPunct="1"/>
              <a:t>14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29057" indent="-280406" eaLnBrk="0" hangingPunct="0">
              <a:defRPr>
                <a:solidFill>
                  <a:schemeClr val="tx1"/>
                </a:solidFill>
                <a:latin typeface="Calibri" pitchFamily="34" charset="0"/>
                <a:ea typeface="MS PGothic" pitchFamily="34" charset="-128"/>
              </a:defRPr>
            </a:lvl2pPr>
            <a:lvl3pPr marL="1121626" indent="-224325" eaLnBrk="0" hangingPunct="0">
              <a:defRPr>
                <a:solidFill>
                  <a:schemeClr val="tx1"/>
                </a:solidFill>
                <a:latin typeface="Calibri" pitchFamily="34" charset="0"/>
                <a:ea typeface="MS PGothic" pitchFamily="34" charset="-128"/>
              </a:defRPr>
            </a:lvl3pPr>
            <a:lvl4pPr marL="1570276" indent="-224325" eaLnBrk="0" hangingPunct="0">
              <a:defRPr>
                <a:solidFill>
                  <a:schemeClr val="tx1"/>
                </a:solidFill>
                <a:latin typeface="Calibri" pitchFamily="34" charset="0"/>
                <a:ea typeface="MS PGothic" pitchFamily="34" charset="-128"/>
              </a:defRPr>
            </a:lvl4pPr>
            <a:lvl5pPr marL="2018927" indent="-224325" eaLnBrk="0" hangingPunct="0">
              <a:defRPr>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7E0B76B-5D71-43F1-9A59-D497B66AF457}" type="slidenum">
              <a:rPr lang="en-US" smtClean="0"/>
              <a:pPr eaLnBrk="1" hangingPunct="1"/>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8834" name="Shape 18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Shape 184"/>
          <p:cNvSpPr>
            <a:spLocks noGrp="1"/>
          </p:cNvSpPr>
          <p:nvPr>
            <p:ph type="body" idx="1"/>
          </p:nvPr>
        </p:nvSpPr>
        <p:spPr bwMode="auto">
          <a:xfrm>
            <a:off x="686421" y="4344024"/>
            <a:ext cx="5485158" cy="12002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697" bIns="45697" numCol="1" anchor="t" anchorCtr="0" compatLnSpc="1">
            <a:prstTxWarp prst="textNoShape">
              <a:avLst/>
            </a:prstTxWarp>
            <a:spAutoFit/>
          </a:bodyPr>
          <a:lstStyle/>
          <a:p>
            <a:pPr eaLnBrk="1" hangingPunct="1">
              <a:spcBef>
                <a:spcPct val="0"/>
              </a:spcBef>
              <a:buSzPct val="25000"/>
            </a:pPr>
            <a:endParaRPr lang="en-US" smtClean="0">
              <a:solidFill>
                <a:srgbClr val="FF0000"/>
              </a:solidFill>
            </a:endParaRP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248836" name="Shape 185"/>
          <p:cNvSpPr>
            <a:spLocks noGrp="1"/>
          </p:cNvSpPr>
          <p:nvPr>
            <p:ph type="sldNum" sz="quarter" idx="5"/>
          </p:nvPr>
        </p:nvSpPr>
        <p:spPr bwMode="auto">
          <a:xfrm>
            <a:off x="3884027" y="8866057"/>
            <a:ext cx="2972421" cy="276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7" bIns="45697">
            <a:spAutoFit/>
          </a:bodyPr>
          <a:lstStyle>
            <a:lvl1pPr eaLnBrk="0" hangingPunct="0">
              <a:defRPr>
                <a:solidFill>
                  <a:schemeClr val="tx1"/>
                </a:solidFill>
                <a:latin typeface="Calibri" pitchFamily="34" charset="0"/>
                <a:ea typeface="MS PGothic" pitchFamily="34" charset="-128"/>
              </a:defRPr>
            </a:lvl1pPr>
            <a:lvl2pPr marL="729057" indent="-280406" eaLnBrk="0" hangingPunct="0">
              <a:defRPr>
                <a:solidFill>
                  <a:schemeClr val="tx1"/>
                </a:solidFill>
                <a:latin typeface="Calibri" pitchFamily="34" charset="0"/>
                <a:ea typeface="MS PGothic" pitchFamily="34" charset="-128"/>
              </a:defRPr>
            </a:lvl2pPr>
            <a:lvl3pPr marL="1121626" indent="-224325" eaLnBrk="0" hangingPunct="0">
              <a:defRPr>
                <a:solidFill>
                  <a:schemeClr val="tx1"/>
                </a:solidFill>
                <a:latin typeface="Calibri" pitchFamily="34" charset="0"/>
                <a:ea typeface="MS PGothic" pitchFamily="34" charset="-128"/>
              </a:defRPr>
            </a:lvl3pPr>
            <a:lvl4pPr marL="1570276" indent="-224325" eaLnBrk="0" hangingPunct="0">
              <a:defRPr>
                <a:solidFill>
                  <a:schemeClr val="tx1"/>
                </a:solidFill>
                <a:latin typeface="Calibri" pitchFamily="34" charset="0"/>
                <a:ea typeface="MS PGothic" pitchFamily="34" charset="-128"/>
              </a:defRPr>
            </a:lvl4pPr>
            <a:lvl5pPr marL="2018927" indent="-224325" eaLnBrk="0" hangingPunct="0">
              <a:defRPr>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9858" name="Shape 190"/>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Shape 191"/>
          <p:cNvSpPr>
            <a:spLocks noGrp="1"/>
          </p:cNvSpPr>
          <p:nvPr>
            <p:ph type="body" idx="1"/>
          </p:nvPr>
        </p:nvSpPr>
        <p:spPr bwMode="auto">
          <a:xfrm>
            <a:off x="686421" y="4344025"/>
            <a:ext cx="5485158" cy="2769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697" bIns="45697" numCol="1" anchor="t" anchorCtr="0" compatLnSpc="1">
            <a:prstTxWarp prst="textNoShape">
              <a:avLst/>
            </a:prstTxWarp>
            <a:spAutoFit/>
          </a:bodyPr>
          <a:lstStyle/>
          <a:p>
            <a:pPr eaLnBrk="1" hangingPunct="1">
              <a:spcBef>
                <a:spcPct val="0"/>
              </a:spcBef>
            </a:pPr>
            <a:endParaRPr lang="en-US" smtClean="0"/>
          </a:p>
        </p:txBody>
      </p:sp>
      <p:sp>
        <p:nvSpPr>
          <p:cNvPr id="249860" name="Shape 192"/>
          <p:cNvSpPr>
            <a:spLocks noGrp="1"/>
          </p:cNvSpPr>
          <p:nvPr>
            <p:ph type="sldNum" sz="quarter" idx="5"/>
          </p:nvPr>
        </p:nvSpPr>
        <p:spPr bwMode="auto">
          <a:xfrm>
            <a:off x="3884027" y="8866057"/>
            <a:ext cx="2972421" cy="276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7" bIns="45697">
            <a:spAutoFit/>
          </a:bodyPr>
          <a:lstStyle>
            <a:lvl1pPr eaLnBrk="0" hangingPunct="0">
              <a:defRPr>
                <a:solidFill>
                  <a:schemeClr val="tx1"/>
                </a:solidFill>
                <a:latin typeface="Calibri" pitchFamily="34" charset="0"/>
                <a:ea typeface="MS PGothic" pitchFamily="34" charset="-128"/>
              </a:defRPr>
            </a:lvl1pPr>
            <a:lvl2pPr marL="729057" indent="-280406" eaLnBrk="0" hangingPunct="0">
              <a:defRPr>
                <a:solidFill>
                  <a:schemeClr val="tx1"/>
                </a:solidFill>
                <a:latin typeface="Calibri" pitchFamily="34" charset="0"/>
                <a:ea typeface="MS PGothic" pitchFamily="34" charset="-128"/>
              </a:defRPr>
            </a:lvl2pPr>
            <a:lvl3pPr marL="1121626" indent="-224325" eaLnBrk="0" hangingPunct="0">
              <a:defRPr>
                <a:solidFill>
                  <a:schemeClr val="tx1"/>
                </a:solidFill>
                <a:latin typeface="Calibri" pitchFamily="34" charset="0"/>
                <a:ea typeface="MS PGothic" pitchFamily="34" charset="-128"/>
              </a:defRPr>
            </a:lvl3pPr>
            <a:lvl4pPr marL="1570276" indent="-224325" eaLnBrk="0" hangingPunct="0">
              <a:defRPr>
                <a:solidFill>
                  <a:schemeClr val="tx1"/>
                </a:solidFill>
                <a:latin typeface="Calibri" pitchFamily="34" charset="0"/>
                <a:ea typeface="MS PGothic" pitchFamily="34" charset="-128"/>
              </a:defRPr>
            </a:lvl4pPr>
            <a:lvl5pPr marL="2018927" indent="-224325" eaLnBrk="0" hangingPunct="0">
              <a:defRPr>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579B7C1-450E-45FD-BA34-EC60F0E97362}" type="datetimeFigureOut">
              <a:rPr lang="en-US" smtClean="0"/>
              <a:t>12/11/15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AAEC65A-5E14-4A50-8C76-25AA76144B3A}"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9B7C1-450E-45FD-BA34-EC60F0E97362}"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EC65A-5E14-4A50-8C76-25AA76144B3A}"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9B7C1-450E-45FD-BA34-EC60F0E97362}"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EC65A-5E14-4A50-8C76-25AA76144B3A}"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3413" y="6502400"/>
            <a:ext cx="2133600" cy="36512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defRPr/>
            </a:pPr>
            <a:fld id="{3A38E310-E7CE-44EC-8E8D-AB2748BC6632}" type="slidenum">
              <a:rPr lang="en-US" sz="1400" smtClean="0">
                <a:solidFill>
                  <a:srgbClr val="FFFFFF"/>
                </a:solidFill>
                <a:sym typeface="Arial" pitchFamily="34" charset="0"/>
              </a:rPr>
              <a:pPr algn="r" eaLnBrk="1" hangingPunct="1">
                <a:defRPr/>
              </a:pPr>
              <a:t>‹#›</a:t>
            </a:fld>
            <a:endParaRPr lang="en-US" sz="1400" dirty="0" smtClean="0">
              <a:solidFill>
                <a:srgbClr val="FFFFFF"/>
              </a:solidFill>
              <a:sym typeface="Arial" pitchFamily="34" charset="0"/>
            </a:endParaRPr>
          </a:p>
        </p:txBody>
      </p:sp>
      <p:grpSp>
        <p:nvGrpSpPr>
          <p:cNvPr id="4" name="Group 6"/>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kern="0" dirty="0">
                <a:solidFill>
                  <a:prstClr val="white"/>
                </a:solidFill>
                <a:sym typeface="Arial"/>
                <a:rtl val="0"/>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kern="0" dirty="0">
                <a:solidFill>
                  <a:prstClr val="white"/>
                </a:solidFill>
                <a:sym typeface="Arial"/>
                <a:rtl val="0"/>
              </a:endParaRPr>
            </a:p>
          </p:txBody>
        </p:sp>
      </p:grpSp>
      <p:sp>
        <p:nvSpPr>
          <p:cNvPr id="7" name="TextBox 6"/>
          <p:cNvSpPr txBox="1"/>
          <p:nvPr userDrawn="1"/>
        </p:nvSpPr>
        <p:spPr>
          <a:xfrm>
            <a:off x="1295400" y="6564313"/>
            <a:ext cx="2438400" cy="320675"/>
          </a:xfrm>
          <a:prstGeom prst="rect">
            <a:avLst/>
          </a:prstGeom>
        </p:spPr>
        <p:txBody>
          <a:bodyPr anchor="ctr">
            <a:normAutofit fontScale="55000" lnSpcReduction="20000"/>
          </a:bodyPr>
          <a:lstStyle/>
          <a:p>
            <a:pPr fontAlgn="auto">
              <a:spcBef>
                <a:spcPts val="0"/>
              </a:spcBef>
              <a:spcAft>
                <a:spcPts val="0"/>
              </a:spcAft>
              <a:defRPr/>
            </a:pPr>
            <a:r>
              <a:rPr lang="en-US" sz="2800" kern="0" dirty="0">
                <a:solidFill>
                  <a:prstClr val="white"/>
                </a:solidFill>
                <a:latin typeface="Arial"/>
                <a:ea typeface="Arial"/>
                <a:cs typeface="Arial"/>
                <a:sym typeface="Arial"/>
                <a:rtl val="0"/>
              </a:rPr>
              <a:t>www.achievethecore.org</a:t>
            </a:r>
          </a:p>
        </p:txBody>
      </p:sp>
      <p:sp>
        <p:nvSpPr>
          <p:cNvPr id="2" name="Title 1"/>
          <p:cNvSpPr>
            <a:spLocks noGrp="1"/>
          </p:cNvSpPr>
          <p:nvPr>
            <p:ph type="title"/>
          </p:nvPr>
        </p:nvSpPr>
        <p:spPr>
          <a:xfrm>
            <a:off x="722313" y="3352800"/>
            <a:ext cx="6440487" cy="1362075"/>
          </a:xfrm>
        </p:spPr>
        <p:txBody>
          <a:bodyPr anchor="t"/>
          <a:lstStyle>
            <a:lvl1pPr algn="l">
              <a:defRPr sz="4000" b="1" cap="all">
                <a:solidFill>
                  <a:schemeClr val="tx2">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8622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9B7C1-450E-45FD-BA34-EC60F0E97362}"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EC65A-5E14-4A50-8C76-25AA76144B3A}"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9B7C1-450E-45FD-BA34-EC60F0E97362}"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EC65A-5E14-4A50-8C76-25AA76144B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579B7C1-450E-45FD-BA34-EC60F0E97362}"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EC65A-5E14-4A50-8C76-25AA76144B3A}"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79B7C1-450E-45FD-BA34-EC60F0E97362}" type="datetimeFigureOut">
              <a:rPr lang="en-US" smtClean="0"/>
              <a:t>12/11/15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EC65A-5E14-4A50-8C76-25AA76144B3A}"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79B7C1-450E-45FD-BA34-EC60F0E97362}" type="datetimeFigureOut">
              <a:rPr lang="en-US" smtClean="0"/>
              <a:t>12/11/15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EC65A-5E14-4A50-8C76-25AA76144B3A}"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9B7C1-450E-45FD-BA34-EC60F0E97362}" type="datetimeFigureOut">
              <a:rPr lang="en-US" smtClean="0"/>
              <a:t>12/11/15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EC65A-5E14-4A50-8C76-25AA76144B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9B7C1-450E-45FD-BA34-EC60F0E97362}"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EC65A-5E14-4A50-8C76-25AA76144B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9B7C1-450E-45FD-BA34-EC60F0E97362}"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EC65A-5E14-4A50-8C76-25AA76144B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579B7C1-450E-45FD-BA34-EC60F0E97362}" type="datetimeFigureOut">
              <a:rPr lang="en-US" smtClean="0"/>
              <a:t>12/11/15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AAEC65A-5E14-4A50-8C76-25AA76144B3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 Id="rId3"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Literacy and Science how does it fit?</a:t>
            </a:r>
            <a:endParaRPr lang="en-US" dirty="0"/>
          </a:p>
        </p:txBody>
      </p:sp>
      <p:sp>
        <p:nvSpPr>
          <p:cNvPr id="3" name="Subtitle 2"/>
          <p:cNvSpPr>
            <a:spLocks noGrp="1"/>
          </p:cNvSpPr>
          <p:nvPr>
            <p:ph type="subTitle"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5238"/>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37388"/>
            <a:ext cx="1533525" cy="164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599" y="3793911"/>
            <a:ext cx="2721383"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3111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lumMod val="95000"/>
                    <a:lumOff val="5000"/>
                  </a:schemeClr>
                </a:solidFill>
              </a:rPr>
              <a:t>Literacy and Subjects</a:t>
            </a:r>
            <a:endParaRPr lang="en-US" dirty="0">
              <a:solidFill>
                <a:schemeClr val="bg1">
                  <a:lumMod val="95000"/>
                  <a:lumOff val="5000"/>
                </a:schemeClr>
              </a:solidFill>
            </a:endParaRPr>
          </a:p>
        </p:txBody>
      </p:sp>
      <p:sp>
        <p:nvSpPr>
          <p:cNvPr id="3" name="TextBox 2"/>
          <p:cNvSpPr txBox="1"/>
          <p:nvPr/>
        </p:nvSpPr>
        <p:spPr>
          <a:xfrm>
            <a:off x="685800" y="2209800"/>
            <a:ext cx="7543800" cy="4524315"/>
          </a:xfrm>
          <a:prstGeom prst="rect">
            <a:avLst/>
          </a:prstGeom>
          <a:noFill/>
        </p:spPr>
        <p:txBody>
          <a:bodyPr wrap="square" rtlCol="0">
            <a:spAutoFit/>
          </a:bodyPr>
          <a:lstStyle/>
          <a:p>
            <a:r>
              <a:rPr lang="en-US" sz="3200" dirty="0" smtClean="0"/>
              <a:t>No more guess work…subject standards include the literacy connection but additional connections can be made further.</a:t>
            </a:r>
          </a:p>
          <a:p>
            <a:r>
              <a:rPr lang="en-US" sz="3200" dirty="0" smtClean="0"/>
              <a:t>  </a:t>
            </a:r>
          </a:p>
          <a:p>
            <a:r>
              <a:rPr lang="en-US" sz="3200" dirty="0" smtClean="0"/>
              <a:t>Know how to interpret the literacy part of the standard to show a seamless connection and flow. </a:t>
            </a:r>
          </a:p>
          <a:p>
            <a:endParaRPr lang="en-US" sz="3200" dirty="0" smtClean="0"/>
          </a:p>
        </p:txBody>
      </p:sp>
    </p:spTree>
    <p:extLst>
      <p:ext uri="{BB962C8B-B14F-4D97-AF65-F5344CB8AC3E}">
        <p14:creationId xmlns:p14="http://schemas.microsoft.com/office/powerpoint/2010/main" val="8777349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txBox="1">
            <a:spLocks noGrp="1"/>
          </p:cNvSpPr>
          <p:nvPr>
            <p:ph idx="1"/>
          </p:nvPr>
        </p:nvSpPr>
        <p:spPr>
          <a:xfrm>
            <a:off x="304800" y="2057400"/>
            <a:ext cx="8137525" cy="3810000"/>
          </a:xfrm>
        </p:spPr>
        <p:txBody>
          <a:bodyPr lIns="91425" tIns="45700" rIns="91425" bIns="45700" rtlCol="0">
            <a:spAutoFit/>
          </a:bodyPr>
          <a:lstStyle/>
          <a:p>
            <a:pPr marL="450850" indent="-495300" eaLnBrk="1" fontAlgn="auto" hangingPunct="1">
              <a:lnSpc>
                <a:spcPct val="114000"/>
              </a:lnSpc>
              <a:spcBef>
                <a:spcPts val="1200"/>
              </a:spcBef>
              <a:spcAft>
                <a:spcPts val="0"/>
              </a:spcAft>
              <a:buClr>
                <a:schemeClr val="dk1"/>
              </a:buClr>
              <a:buSzPct val="118518"/>
              <a:buFont typeface="Arial"/>
              <a:buAutoNum type="arabicPeriod"/>
              <a:tabLst>
                <a:tab pos="465138" algn="l"/>
                <a:tab pos="623888" algn="l"/>
                <a:tab pos="682625" algn="l"/>
              </a:tabLst>
              <a:defRPr/>
            </a:pPr>
            <a:r>
              <a:rPr lang="en-US" sz="2800" dirty="0" smtClean="0">
                <a:latin typeface="+mj-lt"/>
                <a:ea typeface="Arial"/>
                <a:cs typeface="Arial"/>
                <a:sym typeface="Arial"/>
                <a:rtl val="0"/>
              </a:rPr>
              <a:t> </a:t>
            </a:r>
            <a:r>
              <a:rPr lang="x-none" sz="2800" b="1" dirty="0" smtClean="0">
                <a:latin typeface="+mj-lt"/>
                <a:ea typeface="Arial"/>
                <a:cs typeface="Arial"/>
                <a:sym typeface="Arial"/>
                <a:rtl val="0"/>
              </a:rPr>
              <a:t>Building </a:t>
            </a:r>
            <a:r>
              <a:rPr lang="x-none" sz="2800" b="1" dirty="0">
                <a:latin typeface="+mj-lt"/>
                <a:ea typeface="Arial"/>
                <a:cs typeface="Arial"/>
                <a:sym typeface="Arial"/>
                <a:rtl val="0"/>
              </a:rPr>
              <a:t>knowledge </a:t>
            </a:r>
            <a:r>
              <a:rPr lang="x-none" sz="2800" dirty="0">
                <a:latin typeface="+mj-lt"/>
                <a:ea typeface="Arial"/>
                <a:cs typeface="Arial"/>
                <a:sym typeface="Arial"/>
                <a:rtl val="0"/>
              </a:rPr>
              <a:t>through </a:t>
            </a:r>
            <a:r>
              <a:rPr lang="x-none" sz="2800" b="1" smtClean="0">
                <a:latin typeface="+mj-lt"/>
                <a:ea typeface="Arial"/>
                <a:cs typeface="Arial"/>
                <a:sym typeface="Arial"/>
                <a:rtl val="0"/>
              </a:rPr>
              <a:t>content-rich</a:t>
            </a:r>
            <a:r>
              <a:rPr lang="en-US" sz="2800" b="1" dirty="0" smtClean="0">
                <a:latin typeface="+mj-lt"/>
                <a:ea typeface="Arial"/>
                <a:cs typeface="Arial"/>
                <a:sym typeface="Arial"/>
                <a:rtl val="0"/>
              </a:rPr>
              <a:t> </a:t>
            </a:r>
            <a:r>
              <a:rPr lang="x-none" sz="2800" b="1" smtClean="0">
                <a:latin typeface="+mj-lt"/>
                <a:ea typeface="Arial"/>
                <a:cs typeface="Arial"/>
                <a:sym typeface="Arial"/>
                <a:rtl val="0"/>
              </a:rPr>
              <a:t>nonfiction </a:t>
            </a:r>
            <a:endParaRPr lang="x-none" sz="2800" b="1" dirty="0">
              <a:latin typeface="+mj-lt"/>
              <a:ea typeface="Arial"/>
              <a:cs typeface="Arial"/>
              <a:sym typeface="Arial"/>
              <a:rtl val="0"/>
            </a:endParaRPr>
          </a:p>
          <a:p>
            <a:pPr marL="596646" indent="-520446" eaLnBrk="1" fontAlgn="auto" hangingPunct="1">
              <a:lnSpc>
                <a:spcPct val="114000"/>
              </a:lnSpc>
              <a:spcBef>
                <a:spcPts val="1200"/>
              </a:spcBef>
              <a:spcAft>
                <a:spcPts val="0"/>
              </a:spcAft>
              <a:buClr>
                <a:schemeClr val="dk1"/>
              </a:buClr>
              <a:buSzPct val="118518"/>
              <a:buFont typeface="Arial"/>
              <a:buAutoNum type="arabicPeriod"/>
              <a:defRPr/>
            </a:pPr>
            <a:r>
              <a:rPr lang="x-none" sz="2800" dirty="0" smtClean="0">
                <a:latin typeface="+mj-lt"/>
                <a:ea typeface="Arial"/>
                <a:cs typeface="Arial"/>
                <a:sym typeface="Arial"/>
                <a:rtl val="0"/>
              </a:rPr>
              <a:t>Reading</a:t>
            </a:r>
            <a:r>
              <a:rPr lang="en-US" sz="2800" dirty="0" smtClean="0">
                <a:latin typeface="+mj-lt"/>
                <a:ea typeface="Arial"/>
                <a:cs typeface="Arial"/>
                <a:sym typeface="Arial"/>
                <a:rtl val="0"/>
              </a:rPr>
              <a:t>, </a:t>
            </a:r>
            <a:r>
              <a:rPr lang="x-none" sz="2800" dirty="0" smtClean="0">
                <a:latin typeface="+mj-lt"/>
                <a:ea typeface="Arial"/>
                <a:cs typeface="Arial"/>
                <a:sym typeface="Arial"/>
                <a:rtl val="0"/>
              </a:rPr>
              <a:t>writing </a:t>
            </a:r>
            <a:r>
              <a:rPr lang="en-US" sz="2800" dirty="0" smtClean="0">
                <a:latin typeface="+mj-lt"/>
                <a:ea typeface="Arial"/>
                <a:cs typeface="Arial"/>
                <a:sym typeface="Arial"/>
                <a:rtl val="0"/>
              </a:rPr>
              <a:t>and speaking </a:t>
            </a:r>
            <a:r>
              <a:rPr lang="x-none" sz="2800" dirty="0" smtClean="0">
                <a:latin typeface="+mj-lt"/>
                <a:ea typeface="Arial"/>
                <a:cs typeface="Arial"/>
                <a:sym typeface="Arial"/>
                <a:rtl val="0"/>
              </a:rPr>
              <a:t>grounded </a:t>
            </a:r>
            <a:r>
              <a:rPr lang="x-none" sz="2800" dirty="0">
                <a:latin typeface="+mj-lt"/>
                <a:ea typeface="Arial"/>
                <a:cs typeface="Arial"/>
                <a:sym typeface="Arial"/>
                <a:rtl val="0"/>
              </a:rPr>
              <a:t>in </a:t>
            </a:r>
            <a:r>
              <a:rPr lang="x-none" sz="2800" b="1" dirty="0">
                <a:latin typeface="+mj-lt"/>
                <a:ea typeface="Arial"/>
                <a:cs typeface="Arial"/>
                <a:sym typeface="Arial"/>
                <a:rtl val="0"/>
              </a:rPr>
              <a:t>evidence from text</a:t>
            </a:r>
            <a:r>
              <a:rPr lang="x-none" sz="2800" dirty="0">
                <a:latin typeface="+mj-lt"/>
                <a:ea typeface="Arial"/>
                <a:cs typeface="Arial"/>
                <a:sym typeface="Arial"/>
                <a:rtl val="0"/>
              </a:rPr>
              <a:t>, both literary and informational</a:t>
            </a:r>
          </a:p>
          <a:p>
            <a:pPr marL="596646" indent="-520446" eaLnBrk="1" fontAlgn="auto" hangingPunct="1">
              <a:lnSpc>
                <a:spcPct val="114000"/>
              </a:lnSpc>
              <a:spcBef>
                <a:spcPts val="1200"/>
              </a:spcBef>
              <a:spcAft>
                <a:spcPts val="0"/>
              </a:spcAft>
              <a:buClr>
                <a:schemeClr val="dk1"/>
              </a:buClr>
              <a:buSzPct val="118518"/>
              <a:buFont typeface="Arial"/>
              <a:buAutoNum type="arabicPeriod"/>
              <a:defRPr/>
            </a:pPr>
            <a:r>
              <a:rPr lang="x-none" sz="2800" dirty="0">
                <a:latin typeface="+mj-lt"/>
                <a:ea typeface="Arial"/>
                <a:cs typeface="Arial"/>
                <a:sym typeface="Arial"/>
                <a:rtl val="0"/>
              </a:rPr>
              <a:t>Regular practice with </a:t>
            </a:r>
            <a:r>
              <a:rPr lang="x-none" sz="2800" b="1" dirty="0">
                <a:latin typeface="+mj-lt"/>
                <a:ea typeface="Arial"/>
                <a:cs typeface="Arial"/>
                <a:sym typeface="Arial"/>
                <a:rtl val="0"/>
              </a:rPr>
              <a:t>complex text </a:t>
            </a:r>
            <a:r>
              <a:rPr lang="x-none" sz="2800" dirty="0">
                <a:latin typeface="+mj-lt"/>
                <a:ea typeface="Arial"/>
                <a:cs typeface="Arial"/>
                <a:sym typeface="Arial"/>
                <a:rtl val="0"/>
              </a:rPr>
              <a:t>and its </a:t>
            </a:r>
            <a:r>
              <a:rPr lang="x-none" sz="2800" b="1" dirty="0">
                <a:latin typeface="+mj-lt"/>
                <a:ea typeface="Arial"/>
                <a:cs typeface="Arial"/>
                <a:sym typeface="Arial"/>
                <a:rtl val="0"/>
              </a:rPr>
              <a:t>academic language</a:t>
            </a:r>
          </a:p>
        </p:txBody>
      </p:sp>
      <p:sp>
        <p:nvSpPr>
          <p:cNvPr id="218114" name="Shape 90"/>
          <p:cNvSpPr>
            <a:spLocks noGrp="1"/>
          </p:cNvSpPr>
          <p:nvPr>
            <p:ph type="title"/>
          </p:nvPr>
        </p:nvSpPr>
        <p:spPr>
          <a:xfrm>
            <a:off x="457200" y="363806"/>
            <a:ext cx="8229600" cy="769401"/>
          </a:xfrm>
        </p:spPr>
        <p:txBody>
          <a:bodyPr lIns="91425" tIns="45700" rIns="91425" bIns="45700">
            <a:spAutoFit/>
          </a:bodyPr>
          <a:lstStyle/>
          <a:p>
            <a:pPr algn="ctr" eaLnBrk="1" hangingPunct="1">
              <a:buClr>
                <a:srgbClr val="000000"/>
              </a:buClr>
              <a:buSzPct val="25000"/>
            </a:pPr>
            <a:r>
              <a:rPr lang="en-US" sz="4400" dirty="0" smtClean="0">
                <a:solidFill>
                  <a:schemeClr val="bg1">
                    <a:lumMod val="95000"/>
                    <a:lumOff val="5000"/>
                  </a:schemeClr>
                </a:solidFill>
                <a:sym typeface="Arial" charset="0"/>
              </a:rPr>
              <a:t> Shifts in ELA/Literacy</a:t>
            </a:r>
          </a:p>
        </p:txBody>
      </p:sp>
    </p:spTree>
    <p:extLst>
      <p:ext uri="{BB962C8B-B14F-4D97-AF65-F5344CB8AC3E}">
        <p14:creationId xmlns:p14="http://schemas.microsoft.com/office/powerpoint/2010/main" val="88797534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1"/>
                                        <p:tgtEl>
                                          <p:spTgt spid="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1" end="1"/>
                                            </p:txEl>
                                          </p:spTgt>
                                        </p:tgtEl>
                                        <p:attrNameLst>
                                          <p:attrName>style.visibility</p:attrName>
                                        </p:attrNameLst>
                                      </p:cBhvr>
                                      <p:to>
                                        <p:strVal val="visible"/>
                                      </p:to>
                                    </p:set>
                                    <p:animEffect transition="in" filter="fade">
                                      <p:cBhvr>
                                        <p:cTn id="12" dur="1"/>
                                        <p:tgtEl>
                                          <p:spTgt spid="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xEl>
                                              <p:pRg st="2" end="2"/>
                                            </p:txEl>
                                          </p:spTgt>
                                        </p:tgtEl>
                                        <p:attrNameLst>
                                          <p:attrName>style.visibility</p:attrName>
                                        </p:attrNameLst>
                                      </p:cBhvr>
                                      <p:to>
                                        <p:strVal val="visible"/>
                                      </p:to>
                                    </p:set>
                                    <p:animEffect transition="in" filter="fade">
                                      <p:cBhvr>
                                        <p:cTn id="17" dur="1"/>
                                        <p:tgtEl>
                                          <p:spTgt spid="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txBox="1">
            <a:spLocks noGrp="1"/>
          </p:cNvSpPr>
          <p:nvPr>
            <p:ph type="title"/>
          </p:nvPr>
        </p:nvSpPr>
        <p:spPr>
          <a:xfrm>
            <a:off x="593725" y="2459038"/>
            <a:ext cx="7864475" cy="1200150"/>
          </a:xfrm>
        </p:spPr>
        <p:txBody>
          <a:bodyPr lIns="91425" tIns="45700" rIns="91425" bIns="45700" rtlCol="0">
            <a:spAutoFit/>
          </a:bodyPr>
          <a:lstStyle/>
          <a:p>
            <a:pPr eaLnBrk="1" fontAlgn="auto" hangingPunct="1">
              <a:spcBef>
                <a:spcPts val="0"/>
              </a:spcBef>
              <a:spcAft>
                <a:spcPts val="0"/>
              </a:spcAft>
              <a:buClr>
                <a:schemeClr val="dk1"/>
              </a:buClr>
              <a:buSzPct val="25000"/>
              <a:buFont typeface="Arial"/>
              <a:buNone/>
              <a:defRPr/>
            </a:pPr>
            <a:r>
              <a:rPr lang="x-none" sz="3600" cap="none">
                <a:solidFill>
                  <a:schemeClr val="accent1">
                    <a:lumMod val="50000"/>
                  </a:schemeClr>
                </a:solidFill>
                <a:ea typeface="Arial"/>
                <a:cs typeface="Arial"/>
                <a:sym typeface="Arial"/>
              </a:rPr>
              <a:t>Shift #1: Building </a:t>
            </a:r>
            <a:r>
              <a:rPr lang="en-US" sz="3600" cap="none" dirty="0" smtClean="0">
                <a:solidFill>
                  <a:schemeClr val="accent1">
                    <a:lumMod val="50000"/>
                  </a:schemeClr>
                </a:solidFill>
                <a:ea typeface="Arial"/>
                <a:cs typeface="Arial"/>
                <a:sym typeface="Arial"/>
              </a:rPr>
              <a:t>K</a:t>
            </a:r>
            <a:r>
              <a:rPr lang="x-none" sz="3600" cap="none" smtClean="0">
                <a:solidFill>
                  <a:schemeClr val="accent1">
                    <a:lumMod val="50000"/>
                  </a:schemeClr>
                </a:solidFill>
                <a:ea typeface="Arial"/>
                <a:cs typeface="Arial"/>
                <a:sym typeface="Arial"/>
              </a:rPr>
              <a:t>nowledge </a:t>
            </a:r>
            <a:r>
              <a:rPr lang="en-US" sz="3600" cap="none" dirty="0" smtClean="0">
                <a:solidFill>
                  <a:schemeClr val="accent1">
                    <a:lumMod val="50000"/>
                  </a:schemeClr>
                </a:solidFill>
                <a:ea typeface="Arial"/>
                <a:cs typeface="Arial"/>
                <a:sym typeface="Arial"/>
              </a:rPr>
              <a:t>T</a:t>
            </a:r>
            <a:r>
              <a:rPr lang="x-none" sz="3600" cap="none" smtClean="0">
                <a:solidFill>
                  <a:schemeClr val="accent1">
                    <a:lumMod val="50000"/>
                  </a:schemeClr>
                </a:solidFill>
                <a:ea typeface="Arial"/>
                <a:cs typeface="Arial"/>
                <a:sym typeface="Arial"/>
              </a:rPr>
              <a:t>hrough </a:t>
            </a:r>
            <a:r>
              <a:rPr lang="en-US" sz="3600" cap="none" dirty="0" smtClean="0">
                <a:solidFill>
                  <a:schemeClr val="accent1">
                    <a:lumMod val="50000"/>
                  </a:schemeClr>
                </a:solidFill>
                <a:ea typeface="Arial"/>
                <a:cs typeface="Arial"/>
                <a:sym typeface="Arial"/>
              </a:rPr>
              <a:t>C</a:t>
            </a:r>
            <a:r>
              <a:rPr lang="x-none" sz="3600" cap="none" smtClean="0">
                <a:solidFill>
                  <a:schemeClr val="accent1">
                    <a:lumMod val="50000"/>
                  </a:schemeClr>
                </a:solidFill>
                <a:ea typeface="Arial"/>
                <a:cs typeface="Arial"/>
                <a:sym typeface="Arial"/>
              </a:rPr>
              <a:t>ontent-</a:t>
            </a:r>
            <a:r>
              <a:rPr lang="en-US" sz="3600" cap="none" dirty="0" smtClean="0">
                <a:solidFill>
                  <a:schemeClr val="accent1">
                    <a:lumMod val="50000"/>
                  </a:schemeClr>
                </a:solidFill>
                <a:ea typeface="Arial"/>
                <a:cs typeface="Arial"/>
                <a:sym typeface="Arial"/>
              </a:rPr>
              <a:t>R</a:t>
            </a:r>
            <a:r>
              <a:rPr lang="x-none" sz="3600" cap="none" smtClean="0">
                <a:solidFill>
                  <a:schemeClr val="accent1">
                    <a:lumMod val="50000"/>
                  </a:schemeClr>
                </a:solidFill>
                <a:ea typeface="Arial"/>
                <a:cs typeface="Arial"/>
                <a:sym typeface="Arial"/>
              </a:rPr>
              <a:t>ich </a:t>
            </a:r>
            <a:r>
              <a:rPr lang="en-US" sz="3600" cap="none" dirty="0" smtClean="0">
                <a:solidFill>
                  <a:schemeClr val="accent1">
                    <a:lumMod val="50000"/>
                  </a:schemeClr>
                </a:solidFill>
                <a:ea typeface="Arial"/>
                <a:cs typeface="Arial"/>
                <a:sym typeface="Arial"/>
              </a:rPr>
              <a:t>N</a:t>
            </a:r>
            <a:r>
              <a:rPr lang="x-none" sz="3600" cap="none" smtClean="0">
                <a:solidFill>
                  <a:schemeClr val="accent1">
                    <a:lumMod val="50000"/>
                  </a:schemeClr>
                </a:solidFill>
                <a:ea typeface="Arial"/>
                <a:cs typeface="Arial"/>
                <a:sym typeface="Arial"/>
              </a:rPr>
              <a:t>onfiction</a:t>
            </a:r>
            <a:endParaRPr lang="x-none" sz="3600" cap="none">
              <a:solidFill>
                <a:schemeClr val="accent1">
                  <a:lumMod val="50000"/>
                </a:schemeClr>
              </a:solidFill>
              <a:ea typeface="Arial"/>
              <a:cs typeface="Arial"/>
              <a:sym typeface="Arial"/>
            </a:endParaRPr>
          </a:p>
        </p:txBody>
      </p:sp>
    </p:spTree>
    <p:extLst>
      <p:ext uri="{BB962C8B-B14F-4D97-AF65-F5344CB8AC3E}">
        <p14:creationId xmlns:p14="http://schemas.microsoft.com/office/powerpoint/2010/main" val="208048964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idx="1"/>
          </p:nvPr>
        </p:nvSpPr>
        <p:spPr>
          <a:xfrm>
            <a:off x="685800" y="1981200"/>
            <a:ext cx="7954963" cy="3922059"/>
          </a:xfrm>
        </p:spPr>
        <p:txBody>
          <a:bodyPr wrap="square"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dirty="0" smtClean="0">
                <a:solidFill>
                  <a:srgbClr val="000000"/>
                </a:solidFill>
                <a:sym typeface="Arial" charset="0"/>
              </a:rPr>
              <a:t>Students are required to read very little informational text in elementary and middle school.</a:t>
            </a:r>
          </a:p>
          <a:p>
            <a:pPr marL="342900" indent="-342900" eaLnBrk="1" hangingPunct="1">
              <a:lnSpc>
                <a:spcPct val="114000"/>
              </a:lnSpc>
              <a:spcBef>
                <a:spcPts val="1200"/>
              </a:spcBef>
              <a:buClr>
                <a:srgbClr val="000000"/>
              </a:buClr>
              <a:buSzPct val="132000"/>
              <a:buFont typeface="Arial" charset="0"/>
              <a:buChar char="•"/>
            </a:pPr>
            <a:r>
              <a:rPr lang="en-US" dirty="0" smtClean="0">
                <a:solidFill>
                  <a:srgbClr val="000000"/>
                </a:solidFill>
                <a:sym typeface="Arial" charset="0"/>
              </a:rPr>
              <a:t>Non-fiction makes up the vast majority of required reading in college/workplace.</a:t>
            </a:r>
          </a:p>
          <a:p>
            <a:pPr marL="342900" indent="-342900" eaLnBrk="1" hangingPunct="1">
              <a:lnSpc>
                <a:spcPct val="114000"/>
              </a:lnSpc>
              <a:spcBef>
                <a:spcPts val="1200"/>
              </a:spcBef>
              <a:buClr>
                <a:srgbClr val="000000"/>
              </a:buClr>
              <a:buSzPct val="132000"/>
              <a:buFont typeface="Arial" charset="0"/>
              <a:buChar char="•"/>
            </a:pPr>
            <a:r>
              <a:rPr lang="en-US" dirty="0" smtClean="0">
                <a:solidFill>
                  <a:srgbClr val="000000"/>
                </a:solidFill>
                <a:sym typeface="Arial" charset="0"/>
              </a:rPr>
              <a:t>Informational text is harder for students to comprehend than narrative text.</a:t>
            </a:r>
          </a:p>
          <a:p>
            <a:pPr marL="342900" indent="-342900" eaLnBrk="1" hangingPunct="1">
              <a:lnSpc>
                <a:spcPct val="114000"/>
              </a:lnSpc>
              <a:spcBef>
                <a:spcPts val="1200"/>
              </a:spcBef>
              <a:buClr>
                <a:srgbClr val="000000"/>
              </a:buClr>
              <a:buSzPct val="132000"/>
              <a:buFont typeface="Arial" charset="0"/>
              <a:buChar char="•"/>
            </a:pPr>
            <a:r>
              <a:rPr lang="en-US" dirty="0" smtClean="0">
                <a:solidFill>
                  <a:srgbClr val="000000"/>
                </a:solidFill>
                <a:sym typeface="Arial" charset="0"/>
              </a:rPr>
              <a:t>Supports students learning how to read different types of informational text.</a:t>
            </a:r>
          </a:p>
        </p:txBody>
      </p:sp>
      <p:sp>
        <p:nvSpPr>
          <p:cNvPr id="220162" name="Shape 158"/>
          <p:cNvSpPr>
            <a:spLocks noGrp="1"/>
          </p:cNvSpPr>
          <p:nvPr>
            <p:ph type="title"/>
          </p:nvPr>
        </p:nvSpPr>
        <p:spPr>
          <a:xfrm>
            <a:off x="457200" y="-32256"/>
            <a:ext cx="8229600" cy="1323399"/>
          </a:xfrm>
        </p:spPr>
        <p:txBody>
          <a:bodyPr lIns="91425" tIns="45700" rIns="91425" bIns="45700">
            <a:spAutoFit/>
          </a:bodyPr>
          <a:lstStyle/>
          <a:p>
            <a:pPr eaLnBrk="1" hangingPunct="1">
              <a:buClr>
                <a:srgbClr val="000000"/>
              </a:buClr>
              <a:buSzPct val="25000"/>
            </a:pPr>
            <a:r>
              <a:rPr lang="en-US" sz="4000" dirty="0" smtClean="0">
                <a:solidFill>
                  <a:schemeClr val="bg1">
                    <a:lumMod val="95000"/>
                    <a:lumOff val="5000"/>
                  </a:schemeClr>
                </a:solidFill>
                <a:sym typeface="Arial" charset="0"/>
              </a:rPr>
              <a:t>Building Knowledge Through Content-rich Nonfiction – Why?</a:t>
            </a:r>
          </a:p>
        </p:txBody>
      </p:sp>
    </p:spTree>
    <p:extLst>
      <p:ext uri="{BB962C8B-B14F-4D97-AF65-F5344CB8AC3E}">
        <p14:creationId xmlns:p14="http://schemas.microsoft.com/office/powerpoint/2010/main" val="321305748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p:txBody>
          <a:bodyPr>
            <a:normAutofit fontScale="90000"/>
          </a:bodyPr>
          <a:lstStyle/>
          <a:p>
            <a:pPr eaLnBrk="1" hangingPunct="1"/>
            <a:r>
              <a:rPr lang="en-US" dirty="0" smtClean="0">
                <a:solidFill>
                  <a:schemeClr val="bg1">
                    <a:lumMod val="95000"/>
                    <a:lumOff val="5000"/>
                  </a:schemeClr>
                </a:solidFill>
              </a:rPr>
              <a:t>Distribution of Literacy and Informational Texts</a:t>
            </a:r>
          </a:p>
        </p:txBody>
      </p:sp>
      <p:pic>
        <p:nvPicPr>
          <p:cNvPr id="221188" name="Content Placeholder 7"/>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85800" y="2819400"/>
            <a:ext cx="7696200" cy="2778802"/>
          </a:xfrm>
        </p:spPr>
      </p:pic>
    </p:spTree>
    <p:extLst>
      <p:ext uri="{BB962C8B-B14F-4D97-AF65-F5344CB8AC3E}">
        <p14:creationId xmlns:p14="http://schemas.microsoft.com/office/powerpoint/2010/main" val="4592032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rPr>
              <a:t>All Teachers Support Literacy</a:t>
            </a:r>
            <a:endParaRPr lang="en-US" dirty="0">
              <a:ea typeface="+mj-ea"/>
            </a:endParaRPr>
          </a:p>
        </p:txBody>
      </p:sp>
      <p:sp>
        <p:nvSpPr>
          <p:cNvPr id="223235" name="Content Placeholder 2"/>
          <p:cNvSpPr>
            <a:spLocks noGrp="1"/>
          </p:cNvSpPr>
          <p:nvPr>
            <p:ph sz="quarter" idx="13"/>
          </p:nvPr>
        </p:nvSpPr>
        <p:spPr>
          <a:xfrm>
            <a:off x="228600" y="2133600"/>
            <a:ext cx="8610600" cy="4419600"/>
          </a:xfrm>
        </p:spPr>
        <p:txBody>
          <a:bodyPr>
            <a:normAutofit fontScale="92500" lnSpcReduction="10000"/>
          </a:bodyPr>
          <a:lstStyle/>
          <a:p>
            <a:pPr marL="0" indent="0" eaLnBrk="1" hangingPunct="1">
              <a:spcBef>
                <a:spcPct val="0"/>
              </a:spcBef>
              <a:buNone/>
            </a:pPr>
            <a:r>
              <a:rPr lang="en-US" sz="2000" dirty="0" smtClean="0">
                <a:solidFill>
                  <a:srgbClr val="000000"/>
                </a:solidFill>
              </a:rPr>
              <a:t>This interdisciplinary approach to literacy stems from extensive research establishing the need for college and career ready students to be proficient in reading complex informational texts, independently, </a:t>
            </a:r>
            <a:r>
              <a:rPr lang="en-US" sz="2000" b="1" dirty="0" smtClean="0">
                <a:solidFill>
                  <a:srgbClr val="000000"/>
                </a:solidFill>
              </a:rPr>
              <a:t>in a variety of content areas. </a:t>
            </a:r>
          </a:p>
          <a:p>
            <a:pPr marL="0" indent="0" eaLnBrk="1" hangingPunct="1">
              <a:spcBef>
                <a:spcPct val="0"/>
              </a:spcBef>
              <a:buNone/>
            </a:pPr>
            <a:endParaRPr lang="en-US" sz="2000" dirty="0" smtClean="0">
              <a:solidFill>
                <a:srgbClr val="000000"/>
              </a:solidFill>
            </a:endParaRPr>
          </a:p>
          <a:p>
            <a:pPr marL="0" indent="0" eaLnBrk="1" hangingPunct="1">
              <a:spcBef>
                <a:spcPct val="0"/>
              </a:spcBef>
              <a:buNone/>
            </a:pPr>
            <a:r>
              <a:rPr lang="en-US" sz="2000" dirty="0" smtClean="0">
                <a:solidFill>
                  <a:srgbClr val="000000"/>
                </a:solidFill>
              </a:rPr>
              <a:t>Most of the </a:t>
            </a:r>
            <a:r>
              <a:rPr lang="en-US" sz="2000" b="1" dirty="0" smtClean="0">
                <a:solidFill>
                  <a:srgbClr val="000000"/>
                </a:solidFill>
              </a:rPr>
              <a:t>required reading </a:t>
            </a:r>
            <a:r>
              <a:rPr lang="en-US" sz="2000" dirty="0" smtClean="0">
                <a:solidFill>
                  <a:srgbClr val="000000"/>
                </a:solidFill>
              </a:rPr>
              <a:t>in college and workforce training programs is </a:t>
            </a:r>
            <a:r>
              <a:rPr lang="en-US" sz="2000" b="1" dirty="0" smtClean="0">
                <a:solidFill>
                  <a:srgbClr val="000000"/>
                </a:solidFill>
              </a:rPr>
              <a:t>informational in structure </a:t>
            </a:r>
            <a:r>
              <a:rPr lang="en-US" sz="2000" dirty="0" smtClean="0">
                <a:solidFill>
                  <a:srgbClr val="000000"/>
                </a:solidFill>
              </a:rPr>
              <a:t>and </a:t>
            </a:r>
            <a:r>
              <a:rPr lang="en-US" sz="2000" b="1" dirty="0" smtClean="0">
                <a:solidFill>
                  <a:srgbClr val="000000"/>
                </a:solidFill>
              </a:rPr>
              <a:t>challenging in content</a:t>
            </a:r>
          </a:p>
          <a:p>
            <a:pPr marL="0" indent="0" eaLnBrk="1" hangingPunct="1">
              <a:spcBef>
                <a:spcPct val="0"/>
              </a:spcBef>
              <a:buNone/>
            </a:pPr>
            <a:endParaRPr lang="en-US" sz="2000" dirty="0" smtClean="0">
              <a:solidFill>
                <a:srgbClr val="000000"/>
              </a:solidFill>
            </a:endParaRPr>
          </a:p>
          <a:p>
            <a:pPr marL="0" indent="0" eaLnBrk="1" hangingPunct="1">
              <a:spcBef>
                <a:spcPct val="0"/>
              </a:spcBef>
              <a:buNone/>
            </a:pPr>
            <a:r>
              <a:rPr lang="en-US" sz="2000" dirty="0" smtClean="0">
                <a:solidFill>
                  <a:srgbClr val="000000"/>
                </a:solidFill>
              </a:rPr>
              <a:t>Postsecondary education programs typically provide students with both a </a:t>
            </a:r>
            <a:r>
              <a:rPr lang="en-US" sz="2000" b="1" dirty="0" smtClean="0">
                <a:solidFill>
                  <a:srgbClr val="000000"/>
                </a:solidFill>
              </a:rPr>
              <a:t>higher volume of such reading </a:t>
            </a:r>
            <a:r>
              <a:rPr lang="en-US" sz="2000" dirty="0" smtClean="0">
                <a:solidFill>
                  <a:srgbClr val="000000"/>
                </a:solidFill>
              </a:rPr>
              <a:t>than is generally required in K–12 schools and </a:t>
            </a:r>
            <a:r>
              <a:rPr lang="en-US" sz="2000" b="1" dirty="0" smtClean="0">
                <a:solidFill>
                  <a:srgbClr val="000000"/>
                </a:solidFill>
              </a:rPr>
              <a:t>comparatively little scaffolding</a:t>
            </a:r>
            <a:r>
              <a:rPr lang="en-US" sz="2000" dirty="0" smtClean="0">
                <a:solidFill>
                  <a:srgbClr val="000000"/>
                </a:solidFill>
              </a:rPr>
              <a:t>.</a:t>
            </a:r>
          </a:p>
          <a:p>
            <a:pPr marL="0" indent="0" eaLnBrk="1" hangingPunct="1">
              <a:spcBef>
                <a:spcPct val="0"/>
              </a:spcBef>
              <a:buNone/>
            </a:pPr>
            <a:endParaRPr lang="en-US" sz="2000" dirty="0" smtClean="0">
              <a:solidFill>
                <a:srgbClr val="000000"/>
              </a:solidFill>
            </a:endParaRPr>
          </a:p>
          <a:p>
            <a:pPr marL="0" indent="0" eaLnBrk="1" hangingPunct="1">
              <a:spcBef>
                <a:spcPct val="0"/>
              </a:spcBef>
              <a:buNone/>
            </a:pPr>
            <a:r>
              <a:rPr lang="en-US" sz="2000" dirty="0" smtClean="0">
                <a:solidFill>
                  <a:srgbClr val="000000"/>
                </a:solidFill>
              </a:rPr>
              <a:t>The 2009 reading framework of the National Assessment of Educational Progress (NAEP) requires a high and increasing proportion of informational text on its assessment as students advance through the grades.</a:t>
            </a:r>
          </a:p>
          <a:p>
            <a:pPr marL="285750" indent="-285750">
              <a:buFont typeface="Arial" charset="0"/>
              <a:buChar char="•"/>
            </a:pPr>
            <a:endParaRPr lang="en-US" sz="2000" dirty="0" smtClean="0">
              <a:solidFill>
                <a:srgbClr val="262626"/>
              </a:solidFill>
            </a:endParaRPr>
          </a:p>
        </p:txBody>
      </p:sp>
    </p:spTree>
    <p:extLst>
      <p:ext uri="{BB962C8B-B14F-4D97-AF65-F5344CB8AC3E}">
        <p14:creationId xmlns:p14="http://schemas.microsoft.com/office/powerpoint/2010/main" val="36045581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
            <a:ext cx="9140026" cy="6858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9460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752475"/>
            <a:ext cx="714375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766763"/>
            <a:ext cx="7096125"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363" y="762000"/>
            <a:ext cx="715327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952"/>
            <a:ext cx="9113602" cy="688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0819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757238"/>
            <a:ext cx="7096125"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757238"/>
            <a:ext cx="712470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762000"/>
            <a:ext cx="705802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38" y="742950"/>
            <a:ext cx="7172325"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650" y="771525"/>
            <a:ext cx="712470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888" y="781050"/>
            <a:ext cx="713422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19785"/>
            <a:ext cx="9170534" cy="6838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2741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txBox="1">
            <a:spLocks noGrp="1"/>
          </p:cNvSpPr>
          <p:nvPr>
            <p:ph type="title"/>
          </p:nvPr>
        </p:nvSpPr>
        <p:spPr>
          <a:xfrm>
            <a:off x="722313" y="2438400"/>
            <a:ext cx="7864475" cy="2308225"/>
          </a:xfrm>
        </p:spPr>
        <p:txBody>
          <a:bodyPr tIns="45700" bIns="45700" rtlCol="0">
            <a:spAutoFit/>
          </a:bodyPr>
          <a:lstStyle/>
          <a:p>
            <a:pPr eaLnBrk="1" fontAlgn="auto" hangingPunct="1">
              <a:spcBef>
                <a:spcPts val="0"/>
              </a:spcBef>
              <a:spcAft>
                <a:spcPts val="0"/>
              </a:spcAft>
              <a:buClr>
                <a:schemeClr val="dk1"/>
              </a:buClr>
              <a:buSzPct val="25000"/>
              <a:defRPr/>
            </a:pPr>
            <a:r>
              <a:rPr lang="x-none" sz="3600" cap="none" dirty="0">
                <a:solidFill>
                  <a:schemeClr val="accent1">
                    <a:lumMod val="50000"/>
                  </a:schemeClr>
                </a:solidFill>
                <a:ea typeface="Arial"/>
                <a:cs typeface="Arial"/>
                <a:sym typeface="Arial"/>
              </a:rPr>
              <a:t>Shift </a:t>
            </a:r>
            <a:r>
              <a:rPr lang="x-none" sz="3600" cap="none" dirty="0" smtClean="0">
                <a:solidFill>
                  <a:schemeClr val="accent1">
                    <a:lumMod val="50000"/>
                  </a:schemeClr>
                </a:solidFill>
                <a:ea typeface="Arial"/>
                <a:cs typeface="Arial"/>
                <a:sym typeface="Arial"/>
              </a:rPr>
              <a:t>#</a:t>
            </a:r>
            <a:r>
              <a:rPr lang="en-US" sz="3600" cap="none" dirty="0">
                <a:solidFill>
                  <a:schemeClr val="accent1">
                    <a:lumMod val="50000"/>
                  </a:schemeClr>
                </a:solidFill>
                <a:ea typeface="Arial"/>
                <a:cs typeface="Arial"/>
                <a:sym typeface="Arial"/>
              </a:rPr>
              <a:t>2</a:t>
            </a:r>
            <a:r>
              <a:rPr lang="x-none" sz="3600" cap="none" dirty="0" smtClean="0">
                <a:solidFill>
                  <a:schemeClr val="accent1">
                    <a:lumMod val="50000"/>
                  </a:schemeClr>
                </a:solidFill>
                <a:ea typeface="Arial"/>
                <a:cs typeface="Arial"/>
                <a:sym typeface="Arial"/>
              </a:rPr>
              <a:t>:</a:t>
            </a:r>
            <a:r>
              <a:rPr lang="en-US" sz="3600" cap="none" dirty="0" smtClean="0">
                <a:solidFill>
                  <a:schemeClr val="accent1">
                    <a:lumMod val="50000"/>
                  </a:schemeClr>
                </a:solidFill>
                <a:ea typeface="Arial"/>
                <a:cs typeface="Arial"/>
                <a:sym typeface="Arial"/>
              </a:rPr>
              <a:t> </a:t>
            </a:r>
            <a:r>
              <a:rPr lang="x-none" sz="3600" cap="none" dirty="0" smtClean="0">
                <a:solidFill>
                  <a:schemeClr val="accent1">
                    <a:lumMod val="50000"/>
                  </a:schemeClr>
                </a:solidFill>
                <a:ea typeface="Arial"/>
                <a:cs typeface="Arial"/>
                <a:sym typeface="Arial"/>
              </a:rPr>
              <a:t>Reading</a:t>
            </a:r>
            <a:r>
              <a:rPr lang="x-none" sz="3600" cap="none" dirty="0">
                <a:solidFill>
                  <a:schemeClr val="accent1">
                    <a:lumMod val="50000"/>
                  </a:schemeClr>
                </a:solidFill>
                <a:ea typeface="Arial"/>
                <a:cs typeface="Arial"/>
                <a:sym typeface="Arial"/>
              </a:rPr>
              <a:t>, </a:t>
            </a:r>
            <a:r>
              <a:rPr lang="en-US" sz="3600" cap="none" dirty="0" smtClean="0">
                <a:solidFill>
                  <a:schemeClr val="accent1">
                    <a:lumMod val="50000"/>
                  </a:schemeClr>
                </a:solidFill>
                <a:ea typeface="Arial"/>
                <a:cs typeface="Arial"/>
                <a:sym typeface="Arial"/>
              </a:rPr>
              <a:t>W</a:t>
            </a:r>
            <a:r>
              <a:rPr lang="x-none" sz="3600" cap="none" dirty="0" smtClean="0">
                <a:solidFill>
                  <a:schemeClr val="accent1">
                    <a:lumMod val="50000"/>
                  </a:schemeClr>
                </a:solidFill>
                <a:ea typeface="Arial"/>
                <a:cs typeface="Arial"/>
                <a:sym typeface="Arial"/>
              </a:rPr>
              <a:t>riting </a:t>
            </a:r>
            <a:r>
              <a:rPr lang="x-none" sz="3600" cap="none" dirty="0">
                <a:solidFill>
                  <a:schemeClr val="accent1">
                    <a:lumMod val="50000"/>
                  </a:schemeClr>
                </a:solidFill>
                <a:ea typeface="Arial"/>
                <a:cs typeface="Arial"/>
                <a:sym typeface="Arial"/>
              </a:rPr>
              <a:t>and </a:t>
            </a:r>
            <a:r>
              <a:rPr lang="en-US" sz="3600" cap="none" dirty="0" smtClean="0">
                <a:solidFill>
                  <a:schemeClr val="accent1">
                    <a:lumMod val="50000"/>
                  </a:schemeClr>
                </a:solidFill>
                <a:ea typeface="Arial"/>
                <a:cs typeface="Arial"/>
                <a:sym typeface="Arial"/>
              </a:rPr>
              <a:t>S</a:t>
            </a:r>
            <a:r>
              <a:rPr lang="x-none" sz="3600" cap="none" dirty="0" smtClean="0">
                <a:solidFill>
                  <a:schemeClr val="accent1">
                    <a:lumMod val="50000"/>
                  </a:schemeClr>
                </a:solidFill>
                <a:ea typeface="Arial"/>
                <a:cs typeface="Arial"/>
                <a:sym typeface="Arial"/>
              </a:rPr>
              <a:t>peaking </a:t>
            </a:r>
            <a:r>
              <a:rPr lang="en-US" sz="3600" cap="none" dirty="0" smtClean="0">
                <a:solidFill>
                  <a:schemeClr val="accent1">
                    <a:lumMod val="50000"/>
                  </a:schemeClr>
                </a:solidFill>
                <a:ea typeface="Arial"/>
                <a:cs typeface="Arial"/>
                <a:sym typeface="Arial"/>
              </a:rPr>
              <a:t>G</a:t>
            </a:r>
            <a:r>
              <a:rPr lang="x-none" sz="3600" cap="none" dirty="0" smtClean="0">
                <a:solidFill>
                  <a:schemeClr val="accent1">
                    <a:lumMod val="50000"/>
                  </a:schemeClr>
                </a:solidFill>
                <a:ea typeface="Arial"/>
                <a:cs typeface="Arial"/>
                <a:sym typeface="Arial"/>
              </a:rPr>
              <a:t>rounded </a:t>
            </a:r>
            <a:r>
              <a:rPr lang="x-none" sz="3600" cap="none" dirty="0">
                <a:solidFill>
                  <a:schemeClr val="accent1">
                    <a:lumMod val="50000"/>
                  </a:schemeClr>
                </a:solidFill>
                <a:ea typeface="Arial"/>
                <a:cs typeface="Arial"/>
                <a:sym typeface="Arial"/>
              </a:rPr>
              <a:t>in </a:t>
            </a:r>
            <a:r>
              <a:rPr lang="en-US" sz="3600" cap="none" dirty="0" smtClean="0">
                <a:solidFill>
                  <a:schemeClr val="accent1">
                    <a:lumMod val="50000"/>
                  </a:schemeClr>
                </a:solidFill>
                <a:ea typeface="Arial"/>
                <a:cs typeface="Arial"/>
                <a:sym typeface="Arial"/>
              </a:rPr>
              <a:t>E</a:t>
            </a:r>
            <a:r>
              <a:rPr lang="x-none" sz="3600" cap="none" dirty="0" smtClean="0">
                <a:solidFill>
                  <a:schemeClr val="accent1">
                    <a:lumMod val="50000"/>
                  </a:schemeClr>
                </a:solidFill>
                <a:ea typeface="Arial"/>
                <a:cs typeface="Arial"/>
                <a:sym typeface="Arial"/>
              </a:rPr>
              <a:t>vidence </a:t>
            </a:r>
            <a:r>
              <a:rPr lang="en-US" sz="3600" cap="none" dirty="0" smtClean="0">
                <a:solidFill>
                  <a:schemeClr val="accent1">
                    <a:lumMod val="50000"/>
                  </a:schemeClr>
                </a:solidFill>
                <a:ea typeface="Arial"/>
                <a:cs typeface="Arial"/>
                <a:sym typeface="Arial"/>
              </a:rPr>
              <a:t>F</a:t>
            </a:r>
            <a:r>
              <a:rPr lang="x-none" sz="3600" cap="none" dirty="0" smtClean="0">
                <a:solidFill>
                  <a:schemeClr val="accent1">
                    <a:lumMod val="50000"/>
                  </a:schemeClr>
                </a:solidFill>
                <a:ea typeface="Arial"/>
                <a:cs typeface="Arial"/>
                <a:sym typeface="Arial"/>
              </a:rPr>
              <a:t>rom </a:t>
            </a:r>
            <a:r>
              <a:rPr lang="en-US" sz="3600" cap="none" dirty="0" smtClean="0">
                <a:solidFill>
                  <a:schemeClr val="accent1">
                    <a:lumMod val="50000"/>
                  </a:schemeClr>
                </a:solidFill>
                <a:ea typeface="Arial"/>
                <a:cs typeface="Arial"/>
                <a:sym typeface="Arial"/>
              </a:rPr>
              <a:t>T</a:t>
            </a:r>
            <a:r>
              <a:rPr lang="x-none" sz="3600" cap="none" dirty="0" smtClean="0">
                <a:solidFill>
                  <a:schemeClr val="accent1">
                    <a:lumMod val="50000"/>
                  </a:schemeClr>
                </a:solidFill>
                <a:ea typeface="Arial"/>
                <a:cs typeface="Arial"/>
                <a:sym typeface="Arial"/>
              </a:rPr>
              <a:t>ext</a:t>
            </a:r>
            <a:r>
              <a:rPr lang="x-none" sz="3600" cap="none" dirty="0">
                <a:solidFill>
                  <a:schemeClr val="accent1">
                    <a:lumMod val="50000"/>
                  </a:schemeClr>
                </a:solidFill>
                <a:ea typeface="Arial"/>
                <a:cs typeface="Arial"/>
                <a:sym typeface="Arial"/>
              </a:rPr>
              <a:t>, </a:t>
            </a:r>
            <a:r>
              <a:rPr lang="en-US" sz="3600" cap="none" dirty="0" smtClean="0">
                <a:solidFill>
                  <a:schemeClr val="accent1">
                    <a:lumMod val="50000"/>
                  </a:schemeClr>
                </a:solidFill>
                <a:ea typeface="Arial"/>
                <a:cs typeface="Arial"/>
                <a:sym typeface="Arial"/>
              </a:rPr>
              <a:t>B</a:t>
            </a:r>
            <a:r>
              <a:rPr lang="x-none" sz="3600" cap="none" dirty="0" smtClean="0">
                <a:solidFill>
                  <a:schemeClr val="accent1">
                    <a:lumMod val="50000"/>
                  </a:schemeClr>
                </a:solidFill>
                <a:ea typeface="Arial"/>
                <a:cs typeface="Arial"/>
                <a:sym typeface="Arial"/>
              </a:rPr>
              <a:t>oth </a:t>
            </a:r>
            <a:r>
              <a:rPr lang="en-US" sz="3600" cap="none" dirty="0" smtClean="0">
                <a:solidFill>
                  <a:schemeClr val="accent1">
                    <a:lumMod val="50000"/>
                  </a:schemeClr>
                </a:solidFill>
                <a:ea typeface="Arial"/>
                <a:cs typeface="Arial"/>
                <a:sym typeface="Arial"/>
              </a:rPr>
              <a:t>L</a:t>
            </a:r>
            <a:r>
              <a:rPr lang="x-none" sz="3600" cap="none" dirty="0" smtClean="0">
                <a:solidFill>
                  <a:schemeClr val="accent1">
                    <a:lumMod val="50000"/>
                  </a:schemeClr>
                </a:solidFill>
                <a:ea typeface="Arial"/>
                <a:cs typeface="Arial"/>
                <a:sym typeface="Arial"/>
              </a:rPr>
              <a:t>iterary </a:t>
            </a:r>
            <a:r>
              <a:rPr lang="x-none" sz="3600" cap="none" dirty="0">
                <a:solidFill>
                  <a:schemeClr val="accent1">
                    <a:lumMod val="50000"/>
                  </a:schemeClr>
                </a:solidFill>
                <a:ea typeface="Arial"/>
                <a:cs typeface="Arial"/>
                <a:sym typeface="Arial"/>
              </a:rPr>
              <a:t>and </a:t>
            </a:r>
            <a:r>
              <a:rPr lang="en-US" sz="3600" cap="none" dirty="0" smtClean="0">
                <a:solidFill>
                  <a:schemeClr val="accent1">
                    <a:lumMod val="50000"/>
                  </a:schemeClr>
                </a:solidFill>
                <a:ea typeface="Arial"/>
                <a:cs typeface="Arial"/>
                <a:sym typeface="Arial"/>
              </a:rPr>
              <a:t>I</a:t>
            </a:r>
            <a:r>
              <a:rPr lang="x-none" sz="3600" cap="none" dirty="0" smtClean="0">
                <a:solidFill>
                  <a:schemeClr val="accent1">
                    <a:lumMod val="50000"/>
                  </a:schemeClr>
                </a:solidFill>
                <a:ea typeface="Arial"/>
                <a:cs typeface="Arial"/>
                <a:sym typeface="Arial"/>
              </a:rPr>
              <a:t>nformational</a:t>
            </a:r>
            <a:endParaRPr lang="x-none" sz="3600" cap="none" dirty="0">
              <a:solidFill>
                <a:schemeClr val="accent1">
                  <a:lumMod val="50000"/>
                </a:schemeClr>
              </a:solidFill>
              <a:ea typeface="Arial"/>
              <a:cs typeface="Arial"/>
              <a:sym typeface="Arial"/>
            </a:endParaRPr>
          </a:p>
        </p:txBody>
      </p:sp>
    </p:spTree>
    <p:extLst>
      <p:ext uri="{BB962C8B-B14F-4D97-AF65-F5344CB8AC3E}">
        <p14:creationId xmlns:p14="http://schemas.microsoft.com/office/powerpoint/2010/main" val="189177122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Which one are you?</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53" y="1627909"/>
            <a:ext cx="293254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4311526"/>
            <a:ext cx="2553856" cy="2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1290" y="1572660"/>
            <a:ext cx="2124075" cy="2493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5460" y="1627909"/>
            <a:ext cx="2900564" cy="2008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9095" y="4555631"/>
            <a:ext cx="2808463" cy="199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8488" y="3997036"/>
            <a:ext cx="3184760" cy="21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5369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Shape 188"/>
          <p:cNvSpPr>
            <a:spLocks noGrp="1"/>
          </p:cNvSpPr>
          <p:nvPr>
            <p:ph idx="1"/>
          </p:nvPr>
        </p:nvSpPr>
        <p:spPr>
          <a:xfrm>
            <a:off x="533400" y="2093916"/>
            <a:ext cx="8153400" cy="4764084"/>
          </a:xfrm>
        </p:spPr>
        <p:txBody>
          <a:bodyPr wrap="square"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sz="2400" dirty="0" smtClean="0">
                <a:solidFill>
                  <a:schemeClr val="tx1"/>
                </a:solidFill>
                <a:sym typeface="Arial" charset="0"/>
              </a:rPr>
              <a:t>Most college and workplace writing requires evidence.</a:t>
            </a:r>
          </a:p>
          <a:p>
            <a:pPr marL="342900" indent="-342900" eaLnBrk="1" hangingPunct="1">
              <a:lnSpc>
                <a:spcPct val="114000"/>
              </a:lnSpc>
              <a:spcBef>
                <a:spcPts val="1200"/>
              </a:spcBef>
              <a:buClr>
                <a:srgbClr val="000000"/>
              </a:buClr>
              <a:buSzPct val="132000"/>
              <a:buFont typeface="Arial" charset="0"/>
              <a:buChar char="•"/>
            </a:pPr>
            <a:r>
              <a:rPr lang="en-US" sz="2400" dirty="0" smtClean="0">
                <a:solidFill>
                  <a:schemeClr val="tx1"/>
                </a:solidFill>
                <a:sym typeface="Arial" charset="0"/>
              </a:rPr>
              <a:t>Evidence is a major emphasis of the ELA Standards: Reading Standard 1, Writing Standard 9, Speaking and Listening standards 2, 3 and 4, all focus on the gathering, evaluating and presenting of evidence from text. </a:t>
            </a:r>
          </a:p>
          <a:p>
            <a:pPr marL="342900" indent="-342900" eaLnBrk="1" hangingPunct="1">
              <a:lnSpc>
                <a:spcPct val="114000"/>
              </a:lnSpc>
              <a:spcBef>
                <a:spcPts val="1200"/>
              </a:spcBef>
              <a:buClr>
                <a:srgbClr val="000000"/>
              </a:buClr>
              <a:buSzPct val="132000"/>
              <a:buFont typeface="Arial" charset="0"/>
              <a:buChar char="•"/>
            </a:pPr>
            <a:r>
              <a:rPr lang="en-US" sz="2400" dirty="0" smtClean="0">
                <a:solidFill>
                  <a:schemeClr val="tx1"/>
                </a:solidFill>
                <a:sym typeface="Arial" charset="0"/>
              </a:rPr>
              <a:t>Ability to cite evidence differentiates strong from weak student performance on NAEP.</a:t>
            </a:r>
          </a:p>
          <a:p>
            <a:pPr marL="342900" indent="-342900" eaLnBrk="1" hangingPunct="1">
              <a:lnSpc>
                <a:spcPct val="114000"/>
              </a:lnSpc>
              <a:spcBef>
                <a:spcPts val="1200"/>
              </a:spcBef>
              <a:buClr>
                <a:srgbClr val="000000"/>
              </a:buClr>
              <a:buSzPct val="132000"/>
              <a:buFont typeface="Arial" charset="0"/>
              <a:buChar char="•"/>
            </a:pPr>
            <a:r>
              <a:rPr lang="en-US" sz="2400" dirty="0" smtClean="0">
                <a:solidFill>
                  <a:schemeClr val="tx1"/>
                </a:solidFill>
                <a:sym typeface="Arial" charset="0"/>
              </a:rPr>
              <a:t>Being able to locate and deploy evidence are hallmarks of  strong readers and writers.</a:t>
            </a:r>
            <a:endParaRPr lang="en-US" sz="2400" dirty="0" smtClean="0">
              <a:solidFill>
                <a:srgbClr val="000000"/>
              </a:solidFill>
              <a:latin typeface="Arial" charset="0"/>
              <a:cs typeface="Arial" charset="0"/>
              <a:sym typeface="Arial" charset="0"/>
            </a:endParaRPr>
          </a:p>
        </p:txBody>
      </p:sp>
      <p:sp>
        <p:nvSpPr>
          <p:cNvPr id="225282" name="Shape 187"/>
          <p:cNvSpPr>
            <a:spLocks noGrp="1"/>
          </p:cNvSpPr>
          <p:nvPr>
            <p:ph type="title"/>
          </p:nvPr>
        </p:nvSpPr>
        <p:spPr>
          <a:xfrm>
            <a:off x="411163" y="119063"/>
            <a:ext cx="8137525" cy="954087"/>
          </a:xfrm>
        </p:spPr>
        <p:txBody>
          <a:bodyPr lIns="91425" tIns="45700" rIns="91425" bIns="45700">
            <a:spAutoFit/>
          </a:bodyPr>
          <a:lstStyle/>
          <a:p>
            <a:pPr eaLnBrk="1" hangingPunct="1">
              <a:buClr>
                <a:srgbClr val="000000"/>
              </a:buClr>
              <a:buSzPct val="25000"/>
            </a:pPr>
            <a:r>
              <a:rPr lang="en-US" sz="2800" dirty="0" smtClean="0">
                <a:solidFill>
                  <a:schemeClr val="bg1">
                    <a:lumMod val="95000"/>
                    <a:lumOff val="5000"/>
                  </a:schemeClr>
                </a:solidFill>
                <a:sym typeface="Arial" charset="0"/>
              </a:rPr>
              <a:t>Reading, Writing and Speaking Grounded in Evidence from Text: Why?</a:t>
            </a:r>
          </a:p>
        </p:txBody>
      </p:sp>
    </p:spTree>
    <p:extLst>
      <p:ext uri="{BB962C8B-B14F-4D97-AF65-F5344CB8AC3E}">
        <p14:creationId xmlns:p14="http://schemas.microsoft.com/office/powerpoint/2010/main" val="382267074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42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42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txBox="1">
            <a:spLocks noGrp="1"/>
          </p:cNvSpPr>
          <p:nvPr>
            <p:ph type="title" idx="4294967295"/>
          </p:nvPr>
        </p:nvSpPr>
        <p:spPr>
          <a:xfrm>
            <a:off x="0" y="2209800"/>
            <a:ext cx="7864475" cy="1754188"/>
          </a:xfrm>
        </p:spPr>
        <p:txBody>
          <a:bodyPr tIns="45700" bIns="45700" rtlCol="0">
            <a:spAutoFit/>
          </a:bodyPr>
          <a:lstStyle/>
          <a:p>
            <a:pPr eaLnBrk="1" fontAlgn="auto" hangingPunct="1">
              <a:spcBef>
                <a:spcPts val="0"/>
              </a:spcBef>
              <a:spcAft>
                <a:spcPts val="0"/>
              </a:spcAft>
              <a:buClr>
                <a:schemeClr val="dk1"/>
              </a:buClr>
              <a:buSzPct val="25000"/>
              <a:defRPr/>
            </a:pPr>
            <a:r>
              <a:rPr lang="x-none" sz="3600" dirty="0">
                <a:solidFill>
                  <a:schemeClr val="accent1">
                    <a:lumMod val="50000"/>
                  </a:schemeClr>
                </a:solidFill>
                <a:ea typeface="Arial"/>
                <a:cs typeface="Arial"/>
                <a:sym typeface="Arial"/>
              </a:rPr>
              <a:t>Shift </a:t>
            </a:r>
            <a:r>
              <a:rPr lang="en-US" sz="3600" dirty="0" smtClean="0">
                <a:solidFill>
                  <a:schemeClr val="accent1">
                    <a:lumMod val="50000"/>
                  </a:schemeClr>
                </a:solidFill>
                <a:ea typeface="Arial"/>
                <a:cs typeface="Arial"/>
                <a:sym typeface="Arial"/>
              </a:rPr>
              <a:t>#3</a:t>
            </a:r>
            <a:r>
              <a:rPr lang="x-none" sz="3600" dirty="0" smtClean="0">
                <a:solidFill>
                  <a:schemeClr val="accent1">
                    <a:lumMod val="50000"/>
                  </a:schemeClr>
                </a:solidFill>
                <a:ea typeface="Arial"/>
                <a:cs typeface="Arial"/>
                <a:sym typeface="Arial"/>
              </a:rPr>
              <a:t>:Regular </a:t>
            </a:r>
            <a:r>
              <a:rPr lang="en-US" sz="3600" dirty="0" smtClean="0">
                <a:solidFill>
                  <a:schemeClr val="accent1">
                    <a:lumMod val="50000"/>
                  </a:schemeClr>
                </a:solidFill>
                <a:ea typeface="Arial"/>
                <a:cs typeface="Arial"/>
                <a:sym typeface="Arial"/>
              </a:rPr>
              <a:t>P</a:t>
            </a:r>
            <a:r>
              <a:rPr lang="x-none" sz="3600" dirty="0" smtClean="0">
                <a:solidFill>
                  <a:schemeClr val="accent1">
                    <a:lumMod val="50000"/>
                  </a:schemeClr>
                </a:solidFill>
                <a:ea typeface="Arial"/>
                <a:cs typeface="Arial"/>
                <a:sym typeface="Arial"/>
              </a:rPr>
              <a:t>ractice </a:t>
            </a:r>
            <a:r>
              <a:rPr lang="x-none" sz="3600" dirty="0">
                <a:solidFill>
                  <a:schemeClr val="accent1">
                    <a:lumMod val="50000"/>
                  </a:schemeClr>
                </a:solidFill>
                <a:ea typeface="Arial"/>
                <a:cs typeface="Arial"/>
                <a:sym typeface="Arial"/>
              </a:rPr>
              <a:t>with </a:t>
            </a:r>
            <a:r>
              <a:rPr lang="en-US" sz="3600" dirty="0" smtClean="0">
                <a:solidFill>
                  <a:schemeClr val="accent1">
                    <a:lumMod val="50000"/>
                  </a:schemeClr>
                </a:solidFill>
                <a:ea typeface="Arial"/>
                <a:cs typeface="Arial"/>
                <a:sym typeface="Arial"/>
              </a:rPr>
              <a:t>C</a:t>
            </a:r>
            <a:r>
              <a:rPr lang="x-none" sz="3600" dirty="0" smtClean="0">
                <a:solidFill>
                  <a:schemeClr val="accent1">
                    <a:lumMod val="50000"/>
                  </a:schemeClr>
                </a:solidFill>
                <a:ea typeface="Arial"/>
                <a:cs typeface="Arial"/>
                <a:sym typeface="Arial"/>
              </a:rPr>
              <a:t>omplex </a:t>
            </a:r>
            <a:r>
              <a:rPr lang="en-US" sz="3600" dirty="0" smtClean="0">
                <a:solidFill>
                  <a:schemeClr val="accent1">
                    <a:lumMod val="50000"/>
                  </a:schemeClr>
                </a:solidFill>
                <a:ea typeface="Arial"/>
                <a:cs typeface="Arial"/>
                <a:sym typeface="Arial"/>
              </a:rPr>
              <a:t>T</a:t>
            </a:r>
            <a:r>
              <a:rPr lang="x-none" sz="3600" dirty="0" smtClean="0">
                <a:solidFill>
                  <a:schemeClr val="accent1">
                    <a:lumMod val="50000"/>
                  </a:schemeClr>
                </a:solidFill>
                <a:ea typeface="Arial"/>
                <a:cs typeface="Arial"/>
                <a:sym typeface="Arial"/>
              </a:rPr>
              <a:t>ext </a:t>
            </a:r>
            <a:r>
              <a:rPr lang="x-none" sz="3600" dirty="0">
                <a:solidFill>
                  <a:schemeClr val="accent1">
                    <a:lumMod val="50000"/>
                  </a:schemeClr>
                </a:solidFill>
                <a:ea typeface="Arial"/>
                <a:cs typeface="Arial"/>
                <a:sym typeface="Arial"/>
              </a:rPr>
              <a:t>and </a:t>
            </a:r>
            <a:r>
              <a:rPr lang="en-US" sz="3600" dirty="0" smtClean="0">
                <a:solidFill>
                  <a:schemeClr val="accent1">
                    <a:lumMod val="50000"/>
                  </a:schemeClr>
                </a:solidFill>
                <a:ea typeface="Arial"/>
                <a:cs typeface="Arial"/>
                <a:sym typeface="Arial"/>
              </a:rPr>
              <a:t>It</a:t>
            </a:r>
            <a:r>
              <a:rPr lang="x-none" sz="3600" dirty="0" smtClean="0">
                <a:solidFill>
                  <a:schemeClr val="accent1">
                    <a:lumMod val="50000"/>
                  </a:schemeClr>
                </a:solidFill>
                <a:ea typeface="Arial"/>
                <a:cs typeface="Arial"/>
                <a:sym typeface="Arial"/>
              </a:rPr>
              <a:t>s </a:t>
            </a:r>
            <a:r>
              <a:rPr lang="en-US" sz="3600" dirty="0" smtClean="0">
                <a:solidFill>
                  <a:schemeClr val="accent1">
                    <a:lumMod val="50000"/>
                  </a:schemeClr>
                </a:solidFill>
                <a:ea typeface="Arial"/>
                <a:cs typeface="Arial"/>
                <a:sym typeface="Arial"/>
              </a:rPr>
              <a:t>A</a:t>
            </a:r>
            <a:r>
              <a:rPr lang="x-none" sz="3600" dirty="0" smtClean="0">
                <a:solidFill>
                  <a:schemeClr val="accent1">
                    <a:lumMod val="50000"/>
                  </a:schemeClr>
                </a:solidFill>
                <a:ea typeface="Arial"/>
                <a:cs typeface="Arial"/>
                <a:sym typeface="Arial"/>
              </a:rPr>
              <a:t>cademic </a:t>
            </a:r>
            <a:r>
              <a:rPr lang="en-US" sz="3600" dirty="0" smtClean="0">
                <a:solidFill>
                  <a:schemeClr val="accent1">
                    <a:lumMod val="50000"/>
                  </a:schemeClr>
                </a:solidFill>
                <a:ea typeface="Arial"/>
                <a:cs typeface="Arial"/>
                <a:sym typeface="Arial"/>
              </a:rPr>
              <a:t>L</a:t>
            </a:r>
            <a:r>
              <a:rPr lang="x-none" sz="3600" dirty="0" smtClean="0">
                <a:solidFill>
                  <a:schemeClr val="accent1">
                    <a:lumMod val="50000"/>
                  </a:schemeClr>
                </a:solidFill>
                <a:ea typeface="Arial"/>
                <a:cs typeface="Arial"/>
                <a:sym typeface="Arial"/>
              </a:rPr>
              <a:t>anguage</a:t>
            </a:r>
            <a:endParaRPr lang="x-none" sz="3600" dirty="0">
              <a:solidFill>
                <a:schemeClr val="accent1">
                  <a:lumMod val="50000"/>
                </a:schemeClr>
              </a:solidFill>
              <a:ea typeface="Arial"/>
              <a:cs typeface="Arial"/>
              <a:sym typeface="Arial"/>
            </a:endParaRPr>
          </a:p>
        </p:txBody>
      </p:sp>
    </p:spTree>
    <p:extLst>
      <p:ext uri="{BB962C8B-B14F-4D97-AF65-F5344CB8AC3E}">
        <p14:creationId xmlns:p14="http://schemas.microsoft.com/office/powerpoint/2010/main" val="313354013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hape 235"/>
          <p:cNvSpPr>
            <a:spLocks noGrp="1"/>
          </p:cNvSpPr>
          <p:nvPr>
            <p:ph idx="1"/>
          </p:nvPr>
        </p:nvSpPr>
        <p:spPr>
          <a:xfrm>
            <a:off x="1143000" y="2286000"/>
            <a:ext cx="7010400" cy="3633840"/>
          </a:xfrm>
        </p:spPr>
        <p:txBody>
          <a:bodyPr wrap="square"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sz="1800" dirty="0" smtClean="0">
                <a:solidFill>
                  <a:schemeClr val="tx1"/>
                </a:solidFill>
                <a:sym typeface="Arial" charset="0"/>
              </a:rPr>
              <a:t>Gap between complexity of college and high school texts is huge.</a:t>
            </a:r>
          </a:p>
          <a:p>
            <a:pPr marL="342900" indent="-342900" eaLnBrk="1" hangingPunct="1">
              <a:lnSpc>
                <a:spcPct val="114000"/>
              </a:lnSpc>
              <a:spcBef>
                <a:spcPts val="1200"/>
              </a:spcBef>
              <a:buClr>
                <a:srgbClr val="000000"/>
              </a:buClr>
              <a:buSzPct val="132000"/>
              <a:buFont typeface="Arial" charset="0"/>
              <a:buChar char="•"/>
            </a:pPr>
            <a:r>
              <a:rPr lang="en-US" sz="1800" dirty="0" smtClean="0">
                <a:solidFill>
                  <a:schemeClr val="tx1"/>
                </a:solidFill>
                <a:sym typeface="Arial" charset="0"/>
              </a:rPr>
              <a:t>What students can read, in terms of complexity, is greatest predictor of success in college ( 2006 ACT study).</a:t>
            </a:r>
          </a:p>
          <a:p>
            <a:pPr marL="342900" indent="-342900" eaLnBrk="1" hangingPunct="1">
              <a:lnSpc>
                <a:spcPct val="114000"/>
              </a:lnSpc>
              <a:spcBef>
                <a:spcPts val="1200"/>
              </a:spcBef>
              <a:buClr>
                <a:srgbClr val="000000"/>
              </a:buClr>
              <a:buSzPct val="132000"/>
              <a:buFont typeface="Arial" charset="0"/>
              <a:buChar char="•"/>
            </a:pPr>
            <a:r>
              <a:rPr lang="en-US" sz="1800" dirty="0" smtClean="0">
                <a:solidFill>
                  <a:schemeClr val="tx1"/>
                </a:solidFill>
                <a:sym typeface="Arial" charset="0"/>
              </a:rPr>
              <a:t>Too many students  are reading at too low a level.</a:t>
            </a:r>
          </a:p>
          <a:p>
            <a:pPr marL="342900" indent="-342900" eaLnBrk="1" hangingPunct="1">
              <a:lnSpc>
                <a:spcPct val="114000"/>
              </a:lnSpc>
              <a:spcBef>
                <a:spcPts val="1200"/>
              </a:spcBef>
              <a:buClr>
                <a:srgbClr val="000000"/>
              </a:buClr>
              <a:buSzPct val="132000"/>
              <a:buFont typeface="Arial" charset="0"/>
              <a:buChar char="•"/>
            </a:pPr>
            <a:r>
              <a:rPr lang="en-US" sz="1800" dirty="0" smtClean="0">
                <a:solidFill>
                  <a:schemeClr val="tx1"/>
                </a:solidFill>
                <a:sym typeface="Arial" charset="0"/>
              </a:rPr>
              <a:t>Standards include a staircase of increasing text complexity from elementary through high school.</a:t>
            </a:r>
          </a:p>
          <a:p>
            <a:pPr marL="342900" indent="-342900" eaLnBrk="1" hangingPunct="1">
              <a:lnSpc>
                <a:spcPct val="114000"/>
              </a:lnSpc>
              <a:spcBef>
                <a:spcPts val="1200"/>
              </a:spcBef>
              <a:buClr>
                <a:srgbClr val="000000"/>
              </a:buClr>
              <a:buSzPct val="132000"/>
              <a:buFont typeface="Arial" charset="0"/>
              <a:buChar char="•"/>
            </a:pPr>
            <a:r>
              <a:rPr lang="en-US" sz="1800" dirty="0" smtClean="0">
                <a:solidFill>
                  <a:schemeClr val="tx1"/>
                </a:solidFill>
                <a:sym typeface="Arial" charset="0"/>
              </a:rPr>
              <a:t>Standards also focus on building general academic </a:t>
            </a:r>
            <a:br>
              <a:rPr lang="en-US" sz="1800" dirty="0" smtClean="0">
                <a:solidFill>
                  <a:schemeClr val="tx1"/>
                </a:solidFill>
                <a:sym typeface="Arial" charset="0"/>
              </a:rPr>
            </a:br>
            <a:r>
              <a:rPr lang="en-US" sz="1800" dirty="0" smtClean="0">
                <a:solidFill>
                  <a:schemeClr val="tx1"/>
                </a:solidFill>
                <a:sym typeface="Arial" charset="0"/>
              </a:rPr>
              <a:t>vocabulary so critical to comprehension</a:t>
            </a:r>
            <a:r>
              <a:rPr lang="en-US" dirty="0" smtClean="0">
                <a:solidFill>
                  <a:schemeClr val="tx1"/>
                </a:solidFill>
                <a:sym typeface="Arial" charset="0"/>
              </a:rPr>
              <a:t>.</a:t>
            </a:r>
          </a:p>
        </p:txBody>
      </p:sp>
      <p:sp>
        <p:nvSpPr>
          <p:cNvPr id="231426" name="Shape 234"/>
          <p:cNvSpPr>
            <a:spLocks noGrp="1"/>
          </p:cNvSpPr>
          <p:nvPr>
            <p:ph type="title"/>
          </p:nvPr>
        </p:nvSpPr>
        <p:spPr>
          <a:xfrm>
            <a:off x="228600" y="504110"/>
            <a:ext cx="8137525" cy="1077178"/>
          </a:xfrm>
        </p:spPr>
        <p:txBody>
          <a:bodyPr lIns="91425" tIns="45700" rIns="91425" bIns="45700">
            <a:spAutoFit/>
          </a:bodyPr>
          <a:lstStyle/>
          <a:p>
            <a:pPr eaLnBrk="1" hangingPunct="1">
              <a:buClr>
                <a:srgbClr val="000000"/>
              </a:buClr>
              <a:buSzPct val="25000"/>
            </a:pPr>
            <a:r>
              <a:rPr lang="en-US" sz="3200" dirty="0" smtClean="0">
                <a:solidFill>
                  <a:srgbClr val="17375E"/>
                </a:solidFill>
                <a:sym typeface="Arial" charset="0"/>
              </a:rPr>
              <a:t>Regular Practice With Complex text and Its Academic Language: Why?</a:t>
            </a:r>
          </a:p>
        </p:txBody>
      </p:sp>
    </p:spTree>
    <p:extLst>
      <p:ext uri="{BB962C8B-B14F-4D97-AF65-F5344CB8AC3E}">
        <p14:creationId xmlns:p14="http://schemas.microsoft.com/office/powerpoint/2010/main" val="112608144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txBox="1">
            <a:spLocks noGrp="1"/>
          </p:cNvSpPr>
          <p:nvPr>
            <p:ph idx="1"/>
          </p:nvPr>
        </p:nvSpPr>
        <p:spPr>
          <a:xfrm>
            <a:off x="304800" y="2057400"/>
            <a:ext cx="8137525" cy="3810000"/>
          </a:xfrm>
        </p:spPr>
        <p:txBody>
          <a:bodyPr lIns="91425" tIns="45700" rIns="91425" bIns="45700" rtlCol="0">
            <a:spAutoFit/>
          </a:bodyPr>
          <a:lstStyle/>
          <a:p>
            <a:pPr marL="450850" indent="-495300" eaLnBrk="1" fontAlgn="auto" hangingPunct="1">
              <a:lnSpc>
                <a:spcPct val="114000"/>
              </a:lnSpc>
              <a:spcBef>
                <a:spcPts val="1200"/>
              </a:spcBef>
              <a:spcAft>
                <a:spcPts val="0"/>
              </a:spcAft>
              <a:buClr>
                <a:schemeClr val="dk1"/>
              </a:buClr>
              <a:buSzPct val="118518"/>
              <a:buFont typeface="Arial"/>
              <a:buAutoNum type="arabicPeriod"/>
              <a:tabLst>
                <a:tab pos="465138" algn="l"/>
                <a:tab pos="623888" algn="l"/>
                <a:tab pos="682625" algn="l"/>
              </a:tabLst>
              <a:defRPr/>
            </a:pPr>
            <a:r>
              <a:rPr lang="en-US" sz="2800" dirty="0" smtClean="0">
                <a:latin typeface="+mj-lt"/>
                <a:ea typeface="Arial"/>
                <a:cs typeface="Arial"/>
                <a:sym typeface="Arial"/>
                <a:rtl val="0"/>
              </a:rPr>
              <a:t> </a:t>
            </a:r>
            <a:r>
              <a:rPr lang="x-none" sz="2800" b="1" dirty="0" smtClean="0">
                <a:latin typeface="+mj-lt"/>
                <a:ea typeface="Arial"/>
                <a:cs typeface="Arial"/>
                <a:sym typeface="Arial"/>
                <a:rtl val="0"/>
              </a:rPr>
              <a:t>Building </a:t>
            </a:r>
            <a:r>
              <a:rPr lang="x-none" sz="2800" b="1" dirty="0">
                <a:latin typeface="+mj-lt"/>
                <a:ea typeface="Arial"/>
                <a:cs typeface="Arial"/>
                <a:sym typeface="Arial"/>
                <a:rtl val="0"/>
              </a:rPr>
              <a:t>knowledge </a:t>
            </a:r>
            <a:r>
              <a:rPr lang="x-none" sz="2800" dirty="0">
                <a:latin typeface="+mj-lt"/>
                <a:ea typeface="Arial"/>
                <a:cs typeface="Arial"/>
                <a:sym typeface="Arial"/>
                <a:rtl val="0"/>
              </a:rPr>
              <a:t>through </a:t>
            </a:r>
            <a:r>
              <a:rPr lang="x-none" sz="2800" b="1" smtClean="0">
                <a:latin typeface="+mj-lt"/>
                <a:ea typeface="Arial"/>
                <a:cs typeface="Arial"/>
                <a:sym typeface="Arial"/>
                <a:rtl val="0"/>
              </a:rPr>
              <a:t>content-rich</a:t>
            </a:r>
            <a:r>
              <a:rPr lang="en-US" sz="2800" b="1" dirty="0" smtClean="0">
                <a:latin typeface="+mj-lt"/>
                <a:ea typeface="Arial"/>
                <a:cs typeface="Arial"/>
                <a:sym typeface="Arial"/>
                <a:rtl val="0"/>
              </a:rPr>
              <a:t> </a:t>
            </a:r>
            <a:r>
              <a:rPr lang="x-none" sz="2800" b="1" smtClean="0">
                <a:latin typeface="+mj-lt"/>
                <a:ea typeface="Arial"/>
                <a:cs typeface="Arial"/>
                <a:sym typeface="Arial"/>
                <a:rtl val="0"/>
              </a:rPr>
              <a:t>nonfiction </a:t>
            </a:r>
            <a:endParaRPr lang="x-none" sz="2800" b="1" dirty="0">
              <a:latin typeface="+mj-lt"/>
              <a:ea typeface="Arial"/>
              <a:cs typeface="Arial"/>
              <a:sym typeface="Arial"/>
              <a:rtl val="0"/>
            </a:endParaRPr>
          </a:p>
          <a:p>
            <a:pPr marL="596646" indent="-520446" eaLnBrk="1" fontAlgn="auto" hangingPunct="1">
              <a:lnSpc>
                <a:spcPct val="114000"/>
              </a:lnSpc>
              <a:spcBef>
                <a:spcPts val="1200"/>
              </a:spcBef>
              <a:spcAft>
                <a:spcPts val="0"/>
              </a:spcAft>
              <a:buClr>
                <a:schemeClr val="dk1"/>
              </a:buClr>
              <a:buSzPct val="118518"/>
              <a:buFont typeface="Arial"/>
              <a:buAutoNum type="arabicPeriod"/>
              <a:defRPr/>
            </a:pPr>
            <a:r>
              <a:rPr lang="x-none" sz="2800" dirty="0" smtClean="0">
                <a:latin typeface="+mj-lt"/>
                <a:ea typeface="Arial"/>
                <a:cs typeface="Arial"/>
                <a:sym typeface="Arial"/>
                <a:rtl val="0"/>
              </a:rPr>
              <a:t>Reading</a:t>
            </a:r>
            <a:r>
              <a:rPr lang="en-US" sz="2800" dirty="0" smtClean="0">
                <a:latin typeface="+mj-lt"/>
                <a:ea typeface="Arial"/>
                <a:cs typeface="Arial"/>
                <a:sym typeface="Arial"/>
                <a:rtl val="0"/>
              </a:rPr>
              <a:t>, </a:t>
            </a:r>
            <a:r>
              <a:rPr lang="x-none" sz="2800" dirty="0" smtClean="0">
                <a:latin typeface="+mj-lt"/>
                <a:ea typeface="Arial"/>
                <a:cs typeface="Arial"/>
                <a:sym typeface="Arial"/>
                <a:rtl val="0"/>
              </a:rPr>
              <a:t>writing </a:t>
            </a:r>
            <a:r>
              <a:rPr lang="en-US" sz="2800" dirty="0" smtClean="0">
                <a:latin typeface="+mj-lt"/>
                <a:ea typeface="Arial"/>
                <a:cs typeface="Arial"/>
                <a:sym typeface="Arial"/>
                <a:rtl val="0"/>
              </a:rPr>
              <a:t>and speaking </a:t>
            </a:r>
            <a:r>
              <a:rPr lang="x-none" sz="2800" dirty="0" smtClean="0">
                <a:latin typeface="+mj-lt"/>
                <a:ea typeface="Arial"/>
                <a:cs typeface="Arial"/>
                <a:sym typeface="Arial"/>
                <a:rtl val="0"/>
              </a:rPr>
              <a:t>grounded </a:t>
            </a:r>
            <a:r>
              <a:rPr lang="x-none" sz="2800" dirty="0">
                <a:latin typeface="+mj-lt"/>
                <a:ea typeface="Arial"/>
                <a:cs typeface="Arial"/>
                <a:sym typeface="Arial"/>
                <a:rtl val="0"/>
              </a:rPr>
              <a:t>in </a:t>
            </a:r>
            <a:r>
              <a:rPr lang="x-none" sz="2800" b="1" dirty="0">
                <a:latin typeface="+mj-lt"/>
                <a:ea typeface="Arial"/>
                <a:cs typeface="Arial"/>
                <a:sym typeface="Arial"/>
                <a:rtl val="0"/>
              </a:rPr>
              <a:t>evidence from text</a:t>
            </a:r>
            <a:r>
              <a:rPr lang="x-none" sz="2800" dirty="0">
                <a:latin typeface="+mj-lt"/>
                <a:ea typeface="Arial"/>
                <a:cs typeface="Arial"/>
                <a:sym typeface="Arial"/>
                <a:rtl val="0"/>
              </a:rPr>
              <a:t>, both literary and informational</a:t>
            </a:r>
          </a:p>
          <a:p>
            <a:pPr marL="596646" indent="-520446" eaLnBrk="1" fontAlgn="auto" hangingPunct="1">
              <a:lnSpc>
                <a:spcPct val="114000"/>
              </a:lnSpc>
              <a:spcBef>
                <a:spcPts val="1200"/>
              </a:spcBef>
              <a:spcAft>
                <a:spcPts val="0"/>
              </a:spcAft>
              <a:buClr>
                <a:schemeClr val="dk1"/>
              </a:buClr>
              <a:buSzPct val="118518"/>
              <a:buFont typeface="Arial"/>
              <a:buAutoNum type="arabicPeriod"/>
              <a:defRPr/>
            </a:pPr>
            <a:r>
              <a:rPr lang="x-none" sz="2800" dirty="0">
                <a:latin typeface="+mj-lt"/>
                <a:ea typeface="Arial"/>
                <a:cs typeface="Arial"/>
                <a:sym typeface="Arial"/>
                <a:rtl val="0"/>
              </a:rPr>
              <a:t>Regular practice with </a:t>
            </a:r>
            <a:r>
              <a:rPr lang="x-none" sz="2800" b="1" dirty="0">
                <a:latin typeface="+mj-lt"/>
                <a:ea typeface="Arial"/>
                <a:cs typeface="Arial"/>
                <a:sym typeface="Arial"/>
                <a:rtl val="0"/>
              </a:rPr>
              <a:t>complex text </a:t>
            </a:r>
            <a:r>
              <a:rPr lang="x-none" sz="2800" dirty="0">
                <a:latin typeface="+mj-lt"/>
                <a:ea typeface="Arial"/>
                <a:cs typeface="Arial"/>
                <a:sym typeface="Arial"/>
                <a:rtl val="0"/>
              </a:rPr>
              <a:t>and its </a:t>
            </a:r>
            <a:r>
              <a:rPr lang="x-none" sz="2800" b="1" dirty="0">
                <a:latin typeface="+mj-lt"/>
                <a:ea typeface="Arial"/>
                <a:cs typeface="Arial"/>
                <a:sym typeface="Arial"/>
                <a:rtl val="0"/>
              </a:rPr>
              <a:t>academic language</a:t>
            </a:r>
          </a:p>
        </p:txBody>
      </p:sp>
      <p:sp>
        <p:nvSpPr>
          <p:cNvPr id="218114" name="Shape 90"/>
          <p:cNvSpPr>
            <a:spLocks noGrp="1"/>
          </p:cNvSpPr>
          <p:nvPr>
            <p:ph type="title"/>
          </p:nvPr>
        </p:nvSpPr>
        <p:spPr>
          <a:xfrm>
            <a:off x="457200" y="363806"/>
            <a:ext cx="8229600" cy="769401"/>
          </a:xfrm>
        </p:spPr>
        <p:txBody>
          <a:bodyPr lIns="91425" tIns="45700" rIns="91425" bIns="45700">
            <a:spAutoFit/>
          </a:bodyPr>
          <a:lstStyle/>
          <a:p>
            <a:pPr algn="ctr" eaLnBrk="1" hangingPunct="1">
              <a:buClr>
                <a:srgbClr val="000000"/>
              </a:buClr>
              <a:buSzPct val="25000"/>
            </a:pPr>
            <a:r>
              <a:rPr lang="en-US" sz="4400" dirty="0" smtClean="0">
                <a:solidFill>
                  <a:srgbClr val="17375E"/>
                </a:solidFill>
                <a:sym typeface="Arial" charset="0"/>
              </a:rPr>
              <a:t> Shifts in ELA/Literacy</a:t>
            </a:r>
          </a:p>
        </p:txBody>
      </p:sp>
    </p:spTree>
    <p:extLst>
      <p:ext uri="{BB962C8B-B14F-4D97-AF65-F5344CB8AC3E}">
        <p14:creationId xmlns:p14="http://schemas.microsoft.com/office/powerpoint/2010/main" val="104940448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1"/>
                                        <p:tgtEl>
                                          <p:spTgt spid="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1" end="1"/>
                                            </p:txEl>
                                          </p:spTgt>
                                        </p:tgtEl>
                                        <p:attrNameLst>
                                          <p:attrName>style.visibility</p:attrName>
                                        </p:attrNameLst>
                                      </p:cBhvr>
                                      <p:to>
                                        <p:strVal val="visible"/>
                                      </p:to>
                                    </p:set>
                                    <p:animEffect transition="in" filter="fade">
                                      <p:cBhvr>
                                        <p:cTn id="12" dur="1"/>
                                        <p:tgtEl>
                                          <p:spTgt spid="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xEl>
                                              <p:pRg st="2" end="2"/>
                                            </p:txEl>
                                          </p:spTgt>
                                        </p:tgtEl>
                                        <p:attrNameLst>
                                          <p:attrName>style.visibility</p:attrName>
                                        </p:attrNameLst>
                                      </p:cBhvr>
                                      <p:to>
                                        <p:strVal val="visible"/>
                                      </p:to>
                                    </p:set>
                                    <p:animEffect transition="in" filter="fade">
                                      <p:cBhvr>
                                        <p:cTn id="17" dur="1"/>
                                        <p:tgtEl>
                                          <p:spTgt spid="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381000" y="2133600"/>
            <a:ext cx="82296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4800" b="1" dirty="0" smtClean="0">
                <a:solidFill>
                  <a:schemeClr val="bg1"/>
                </a:solidFill>
              </a:rPr>
              <a:t>Practices in Science, Mathematics, and </a:t>
            </a:r>
            <a:br>
              <a:rPr lang="en-US" sz="4800" b="1" dirty="0" smtClean="0">
                <a:solidFill>
                  <a:schemeClr val="bg1"/>
                </a:solidFill>
              </a:rPr>
            </a:br>
            <a:r>
              <a:rPr lang="en-US" sz="4800" b="1" dirty="0" smtClean="0">
                <a:solidFill>
                  <a:schemeClr val="bg1"/>
                </a:solidFill>
              </a:rPr>
              <a:t>English Language Arts (ELA)</a:t>
            </a:r>
            <a:endParaRPr lang="en-US" b="1" dirty="0" smtClean="0">
              <a:solidFill>
                <a:schemeClr val="bg1"/>
              </a:solidFill>
            </a:endParaRPr>
          </a:p>
        </p:txBody>
      </p:sp>
    </p:spTree>
    <p:extLst>
      <p:ext uri="{BB962C8B-B14F-4D97-AF65-F5344CB8AC3E}">
        <p14:creationId xmlns:p14="http://schemas.microsoft.com/office/powerpoint/2010/main" val="32062232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68672369"/>
              </p:ext>
            </p:extLst>
          </p:nvPr>
        </p:nvGraphicFramePr>
        <p:xfrm>
          <a:off x="571500" y="1384287"/>
          <a:ext cx="8229600" cy="5078160"/>
        </p:xfrm>
        <a:graphic>
          <a:graphicData uri="http://schemas.openxmlformats.org/drawingml/2006/table">
            <a:tbl>
              <a:tblPr firstRow="1" firstCol="1" bandRow="1"/>
              <a:tblGrid>
                <a:gridCol w="2514600"/>
                <a:gridCol w="3124200"/>
                <a:gridCol w="2590800"/>
              </a:tblGrid>
              <a:tr h="304800">
                <a:tc gridSpan="3">
                  <a:txBody>
                    <a:bodyPr/>
                    <a:lstStyle/>
                    <a:p>
                      <a:pPr marL="0" marR="0" algn="ctr">
                        <a:spcBef>
                          <a:spcPts val="0"/>
                        </a:spcBef>
                        <a:spcAft>
                          <a:spcPts val="0"/>
                        </a:spcAft>
                      </a:pPr>
                      <a:r>
                        <a:rPr lang="en-US" sz="2400" b="1" dirty="0" smtClean="0">
                          <a:solidFill>
                            <a:srgbClr val="FFFFFF"/>
                          </a:solidFill>
                          <a:effectLst/>
                          <a:latin typeface="Calibri"/>
                          <a:ea typeface="Calibri"/>
                          <a:cs typeface="Calibri"/>
                        </a:rPr>
                        <a:t>Practices in Mathematics, Science, and English Language Arts*</a:t>
                      </a:r>
                      <a:endParaRPr lang="en-US" sz="2400" dirty="0">
                        <a:solidFill>
                          <a:srgbClr val="000000"/>
                        </a:solidFill>
                        <a:effectLst/>
                        <a:latin typeface="Tahoma"/>
                        <a:ea typeface="Calibri"/>
                      </a:endParaRPr>
                    </a:p>
                  </a:txBody>
                  <a:tcPr marL="47999" marR="47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r>
              <a:tr h="356400">
                <a:tc>
                  <a:txBody>
                    <a:bodyPr/>
                    <a:lstStyle/>
                    <a:p>
                      <a:pPr marL="0" marR="0" algn="ctr">
                        <a:spcBef>
                          <a:spcPts val="0"/>
                        </a:spcBef>
                        <a:spcAft>
                          <a:spcPts val="0"/>
                        </a:spcAft>
                      </a:pPr>
                      <a:r>
                        <a:rPr lang="en-US" sz="2000" b="1" dirty="0" smtClean="0">
                          <a:solidFill>
                            <a:srgbClr val="000000"/>
                          </a:solidFill>
                          <a:effectLst/>
                          <a:latin typeface="Calibri"/>
                          <a:ea typeface="Calibri"/>
                          <a:cs typeface="Calibri"/>
                        </a:rPr>
                        <a:t>Math</a:t>
                      </a:r>
                      <a:endParaRPr lang="en-US" sz="1800" b="1" dirty="0" smtClean="0">
                        <a:solidFill>
                          <a:srgbClr val="000000"/>
                        </a:solidFill>
                        <a:effectLst/>
                        <a:latin typeface="Calibri"/>
                        <a:ea typeface="Calibri"/>
                        <a:cs typeface="Calibri"/>
                      </a:endParaRPr>
                    </a:p>
                  </a:txBody>
                  <a:tcPr marL="47999" marR="47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464"/>
                    </a:solidFill>
                  </a:tcPr>
                </a:tc>
                <a:tc>
                  <a:txBody>
                    <a:bodyPr/>
                    <a:lstStyle/>
                    <a:p>
                      <a:pPr marL="0" marR="0" algn="ctr">
                        <a:spcBef>
                          <a:spcPts val="0"/>
                        </a:spcBef>
                        <a:spcAft>
                          <a:spcPts val="0"/>
                        </a:spcAft>
                      </a:pPr>
                      <a:r>
                        <a:rPr lang="en-US" sz="2000" b="1" dirty="0" smtClean="0">
                          <a:solidFill>
                            <a:srgbClr val="000000"/>
                          </a:solidFill>
                          <a:effectLst/>
                          <a:latin typeface="Calibri"/>
                          <a:ea typeface="Calibri"/>
                          <a:cs typeface="Calibri"/>
                        </a:rPr>
                        <a:t>Science</a:t>
                      </a:r>
                      <a:endParaRPr lang="en-US" sz="1800" b="0" dirty="0" smtClean="0">
                        <a:solidFill>
                          <a:srgbClr val="000000"/>
                        </a:solidFill>
                        <a:effectLst/>
                        <a:latin typeface="Tahoma"/>
                        <a:ea typeface="Calibri"/>
                        <a:cs typeface="+mn-cs"/>
                      </a:endParaRPr>
                    </a:p>
                  </a:txBody>
                  <a:tcPr marL="47999" marR="47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FF"/>
                    </a:solidFill>
                  </a:tcPr>
                </a:tc>
                <a:tc>
                  <a:txBody>
                    <a:bodyPr/>
                    <a:lstStyle/>
                    <a:p>
                      <a:pPr marL="0" marR="0" algn="ctr">
                        <a:spcBef>
                          <a:spcPts val="0"/>
                        </a:spcBef>
                        <a:spcAft>
                          <a:spcPts val="0"/>
                        </a:spcAft>
                      </a:pPr>
                      <a:r>
                        <a:rPr lang="en-US" sz="2000" b="1" dirty="0" smtClean="0">
                          <a:solidFill>
                            <a:srgbClr val="000000"/>
                          </a:solidFill>
                          <a:effectLst/>
                          <a:latin typeface="Calibri"/>
                          <a:ea typeface="Calibri"/>
                          <a:cs typeface="Calibri"/>
                        </a:rPr>
                        <a:t>English</a:t>
                      </a:r>
                      <a:r>
                        <a:rPr lang="en-US" sz="2000" b="1" baseline="0" dirty="0" smtClean="0">
                          <a:solidFill>
                            <a:srgbClr val="000000"/>
                          </a:solidFill>
                          <a:effectLst/>
                          <a:latin typeface="Calibri"/>
                          <a:ea typeface="Calibri"/>
                          <a:cs typeface="Calibri"/>
                        </a:rPr>
                        <a:t> </a:t>
                      </a:r>
                      <a:r>
                        <a:rPr lang="en-US" sz="2000" b="1" dirty="0" smtClean="0">
                          <a:solidFill>
                            <a:srgbClr val="000000"/>
                          </a:solidFill>
                          <a:effectLst/>
                          <a:latin typeface="Calibri"/>
                          <a:ea typeface="Calibri"/>
                          <a:cs typeface="Calibri"/>
                        </a:rPr>
                        <a:t>Language Arts</a:t>
                      </a:r>
                      <a:endParaRPr lang="en-US" sz="1800" b="1" dirty="0" smtClean="0">
                        <a:solidFill>
                          <a:srgbClr val="000000"/>
                        </a:solidFill>
                        <a:effectLst/>
                        <a:latin typeface="Calibri"/>
                        <a:ea typeface="Calibri"/>
                        <a:cs typeface="Calibri"/>
                      </a:endParaRPr>
                    </a:p>
                  </a:txBody>
                  <a:tcPr marL="47999" marR="47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4"/>
                    </a:solidFill>
                  </a:tcPr>
                </a:tc>
              </a:tr>
              <a:tr h="4356000">
                <a:tc>
                  <a:txBody>
                    <a:bodyPr/>
                    <a:lstStyle/>
                    <a:p>
                      <a:pPr marL="403225" indent="-403225">
                        <a:spcAft>
                          <a:spcPts val="600"/>
                        </a:spcAft>
                      </a:pPr>
                      <a:r>
                        <a:rPr lang="en-US" sz="1400" b="1" i="0" u="none" strike="noStrike" kern="1200" baseline="0" dirty="0" smtClean="0">
                          <a:solidFill>
                            <a:schemeClr val="tx1"/>
                          </a:solidFill>
                          <a:latin typeface="+mn-lt"/>
                          <a:ea typeface="+mn-ea"/>
                          <a:cs typeface="+mn-cs"/>
                        </a:rPr>
                        <a:t>M1.</a:t>
                      </a:r>
                      <a:r>
                        <a:rPr lang="en-US" sz="1400" b="0" i="0" u="none" strike="noStrike" kern="1200" baseline="0" dirty="0" smtClean="0">
                          <a:solidFill>
                            <a:schemeClr val="tx1"/>
                          </a:solidFill>
                          <a:latin typeface="+mn-lt"/>
                          <a:ea typeface="+mn-ea"/>
                          <a:cs typeface="+mn-cs"/>
                        </a:rPr>
                        <a:t>	Make sense of problems and persevere in solving them. </a:t>
                      </a:r>
                    </a:p>
                    <a:p>
                      <a:pPr marL="403225" indent="-403225">
                        <a:spcAft>
                          <a:spcPts val="600"/>
                        </a:spcAft>
                      </a:pPr>
                      <a:r>
                        <a:rPr lang="en-US" sz="1400" b="1" i="0" u="none" strike="noStrike" kern="1200" baseline="0" dirty="0" smtClean="0">
                          <a:solidFill>
                            <a:schemeClr val="tx1"/>
                          </a:solidFill>
                          <a:latin typeface="+mn-lt"/>
                          <a:ea typeface="+mn-ea"/>
                          <a:cs typeface="+mn-cs"/>
                        </a:rPr>
                        <a:t>M2.</a:t>
                      </a:r>
                      <a:r>
                        <a:rPr lang="en-US" sz="1400" b="0" i="0" u="none" strike="noStrike" kern="1200" baseline="0" dirty="0" smtClean="0">
                          <a:solidFill>
                            <a:schemeClr val="tx1"/>
                          </a:solidFill>
                          <a:latin typeface="+mn-lt"/>
                          <a:ea typeface="+mn-ea"/>
                          <a:cs typeface="+mn-cs"/>
                        </a:rPr>
                        <a:t> 	Reason abstractly and quantitatively. </a:t>
                      </a:r>
                    </a:p>
                    <a:p>
                      <a:pPr marL="403225" indent="-403225">
                        <a:spcAft>
                          <a:spcPts val="600"/>
                        </a:spcAft>
                      </a:pPr>
                      <a:r>
                        <a:rPr lang="en-US" sz="1400" b="1" i="0" u="none" strike="noStrike" kern="1200" baseline="0" dirty="0" smtClean="0">
                          <a:solidFill>
                            <a:schemeClr val="tx1"/>
                          </a:solidFill>
                          <a:latin typeface="+mn-lt"/>
                          <a:ea typeface="+mn-ea"/>
                          <a:cs typeface="+mn-cs"/>
                        </a:rPr>
                        <a:t>M3.</a:t>
                      </a:r>
                      <a:r>
                        <a:rPr lang="en-US" sz="1400" b="0" i="0" u="none" strike="noStrike" kern="1200" baseline="0" dirty="0" smtClean="0">
                          <a:solidFill>
                            <a:schemeClr val="tx1"/>
                          </a:solidFill>
                          <a:latin typeface="+mn-lt"/>
                          <a:ea typeface="+mn-ea"/>
                          <a:cs typeface="+mn-cs"/>
                        </a:rPr>
                        <a:t> 	Construct viable arguments and critique the reasoning of others. </a:t>
                      </a:r>
                    </a:p>
                    <a:p>
                      <a:pPr marL="403225" indent="-403225">
                        <a:spcAft>
                          <a:spcPts val="600"/>
                        </a:spcAft>
                      </a:pPr>
                      <a:r>
                        <a:rPr lang="en-US" sz="1400" b="1" i="0" u="none" strike="noStrike" kern="1200" baseline="0" dirty="0" smtClean="0">
                          <a:solidFill>
                            <a:schemeClr val="tx1"/>
                          </a:solidFill>
                          <a:latin typeface="+mn-lt"/>
                          <a:ea typeface="+mn-ea"/>
                          <a:cs typeface="+mn-cs"/>
                        </a:rPr>
                        <a:t>M4.</a:t>
                      </a:r>
                      <a:r>
                        <a:rPr lang="en-US" sz="1400" b="0" i="0" u="none" strike="noStrike" kern="1200" baseline="0" dirty="0" smtClean="0">
                          <a:solidFill>
                            <a:schemeClr val="tx1"/>
                          </a:solidFill>
                          <a:latin typeface="+mn-lt"/>
                          <a:ea typeface="+mn-ea"/>
                          <a:cs typeface="+mn-cs"/>
                        </a:rPr>
                        <a:t> 	Model with mathematics. </a:t>
                      </a:r>
                    </a:p>
                    <a:p>
                      <a:pPr marL="403225" indent="-403225">
                        <a:spcAft>
                          <a:spcPts val="600"/>
                        </a:spcAft>
                      </a:pPr>
                      <a:r>
                        <a:rPr lang="en-US" sz="1400" b="1" i="0" u="none" strike="noStrike" kern="1200" baseline="0" dirty="0" smtClean="0">
                          <a:solidFill>
                            <a:schemeClr val="tx1"/>
                          </a:solidFill>
                          <a:latin typeface="+mn-lt"/>
                          <a:ea typeface="+mn-ea"/>
                          <a:cs typeface="+mn-cs"/>
                        </a:rPr>
                        <a:t>M5.</a:t>
                      </a:r>
                      <a:r>
                        <a:rPr lang="en-US" sz="1400" b="0" i="0" u="none" strike="noStrike" kern="1200" baseline="0" dirty="0" smtClean="0">
                          <a:solidFill>
                            <a:schemeClr val="tx1"/>
                          </a:solidFill>
                          <a:latin typeface="+mn-lt"/>
                          <a:ea typeface="+mn-ea"/>
                          <a:cs typeface="+mn-cs"/>
                        </a:rPr>
                        <a:t> 	Use appropriate tools strategically. </a:t>
                      </a:r>
                    </a:p>
                    <a:p>
                      <a:pPr marL="403225" indent="-403225">
                        <a:spcAft>
                          <a:spcPts val="600"/>
                        </a:spcAft>
                      </a:pPr>
                      <a:r>
                        <a:rPr lang="en-US" sz="1400" b="1" i="0" u="none" strike="noStrike" kern="1200" baseline="0" dirty="0" smtClean="0">
                          <a:solidFill>
                            <a:schemeClr val="tx1"/>
                          </a:solidFill>
                          <a:latin typeface="+mn-lt"/>
                          <a:ea typeface="+mn-ea"/>
                          <a:cs typeface="+mn-cs"/>
                        </a:rPr>
                        <a:t>M6.</a:t>
                      </a:r>
                      <a:r>
                        <a:rPr lang="en-US" sz="1400" b="0" i="0" u="none" strike="noStrike" kern="1200" baseline="0" dirty="0" smtClean="0">
                          <a:solidFill>
                            <a:schemeClr val="tx1"/>
                          </a:solidFill>
                          <a:latin typeface="+mn-lt"/>
                          <a:ea typeface="+mn-ea"/>
                          <a:cs typeface="+mn-cs"/>
                        </a:rPr>
                        <a:t> 	Attend to precision. </a:t>
                      </a:r>
                    </a:p>
                    <a:p>
                      <a:pPr marL="403225" indent="-403225">
                        <a:spcAft>
                          <a:spcPts val="600"/>
                        </a:spcAft>
                      </a:pPr>
                      <a:r>
                        <a:rPr lang="en-US" sz="1400" b="1" i="0" u="none" strike="noStrike" kern="1200" baseline="0" dirty="0" smtClean="0">
                          <a:solidFill>
                            <a:schemeClr val="tx1"/>
                          </a:solidFill>
                          <a:latin typeface="+mn-lt"/>
                          <a:ea typeface="+mn-ea"/>
                          <a:cs typeface="+mn-cs"/>
                        </a:rPr>
                        <a:t>M7.</a:t>
                      </a:r>
                      <a:r>
                        <a:rPr lang="en-US" sz="1400" b="0" i="0" u="none" strike="noStrike" kern="1200" baseline="0" dirty="0" smtClean="0">
                          <a:solidFill>
                            <a:schemeClr val="tx1"/>
                          </a:solidFill>
                          <a:latin typeface="+mn-lt"/>
                          <a:ea typeface="+mn-ea"/>
                          <a:cs typeface="+mn-cs"/>
                        </a:rPr>
                        <a:t> 	Look for and make use of structure. </a:t>
                      </a:r>
                    </a:p>
                    <a:p>
                      <a:pPr marL="403225" indent="-403225">
                        <a:spcAft>
                          <a:spcPts val="600"/>
                        </a:spcAft>
                      </a:pPr>
                      <a:r>
                        <a:rPr lang="en-US" sz="1400" b="1" i="0" u="none" strike="noStrike" kern="1200" baseline="0" dirty="0" smtClean="0">
                          <a:solidFill>
                            <a:schemeClr val="tx1"/>
                          </a:solidFill>
                          <a:latin typeface="+mn-lt"/>
                          <a:ea typeface="+mn-ea"/>
                          <a:cs typeface="+mn-cs"/>
                        </a:rPr>
                        <a:t>M8.</a:t>
                      </a:r>
                      <a:r>
                        <a:rPr lang="en-US" sz="1400" b="0" i="0" u="none" strike="noStrike" kern="1200" baseline="0" dirty="0" smtClean="0">
                          <a:solidFill>
                            <a:schemeClr val="tx1"/>
                          </a:solidFill>
                          <a:latin typeface="+mn-lt"/>
                          <a:ea typeface="+mn-ea"/>
                          <a:cs typeface="+mn-cs"/>
                        </a:rPr>
                        <a:t> 	Look for and express regularity in repeated reasoning. </a:t>
                      </a:r>
                      <a:endParaRPr lang="en-US" sz="1600" dirty="0" smtClean="0">
                        <a:solidFill>
                          <a:srgbClr val="000000"/>
                        </a:solidFill>
                        <a:effectLst/>
                        <a:latin typeface="Tahoma"/>
                        <a:ea typeface="Calibri"/>
                      </a:endParaRPr>
                    </a:p>
                  </a:txBody>
                  <a:tcPr marL="47999" marR="479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spcAft>
                          <a:spcPts val="600"/>
                        </a:spcAft>
                      </a:pPr>
                      <a:r>
                        <a:rPr lang="en-US" sz="1400" b="1" i="0" u="none" strike="noStrike" kern="1200" baseline="0" dirty="0" smtClean="0">
                          <a:solidFill>
                            <a:schemeClr val="tx1"/>
                          </a:solidFill>
                          <a:latin typeface="+mn-lt"/>
                          <a:ea typeface="+mn-ea"/>
                          <a:cs typeface="+mn-cs"/>
                        </a:rPr>
                        <a:t>S1.</a:t>
                      </a:r>
                      <a:r>
                        <a:rPr lang="en-US" sz="1400" b="0" i="0" u="none" strike="noStrike" kern="1200" baseline="0" dirty="0" smtClean="0">
                          <a:solidFill>
                            <a:schemeClr val="tx1"/>
                          </a:solidFill>
                          <a:latin typeface="+mn-lt"/>
                          <a:ea typeface="+mn-ea"/>
                          <a:cs typeface="+mn-cs"/>
                        </a:rPr>
                        <a:t> 	Asking questions (for science) and defining problems (for engineering). </a:t>
                      </a:r>
                    </a:p>
                    <a:p>
                      <a:pPr marL="344488" indent="-344488">
                        <a:spcAft>
                          <a:spcPts val="600"/>
                        </a:spcAft>
                      </a:pPr>
                      <a:r>
                        <a:rPr lang="en-US" sz="1400" b="1" i="0" u="none" strike="noStrike" kern="1200" baseline="0" dirty="0" smtClean="0">
                          <a:solidFill>
                            <a:schemeClr val="tx1"/>
                          </a:solidFill>
                          <a:latin typeface="+mn-lt"/>
                          <a:ea typeface="+mn-ea"/>
                          <a:cs typeface="+mn-cs"/>
                        </a:rPr>
                        <a:t>S2.</a:t>
                      </a:r>
                      <a:r>
                        <a:rPr lang="en-US" sz="1400" b="0" i="0" u="none" strike="noStrike" kern="1200" baseline="0" dirty="0" smtClean="0">
                          <a:solidFill>
                            <a:schemeClr val="tx1"/>
                          </a:solidFill>
                          <a:latin typeface="+mn-lt"/>
                          <a:ea typeface="+mn-ea"/>
                          <a:cs typeface="+mn-cs"/>
                        </a:rPr>
                        <a:t> 	Developing and using models. </a:t>
                      </a:r>
                    </a:p>
                    <a:p>
                      <a:pPr marL="344488" indent="-344488">
                        <a:spcAft>
                          <a:spcPts val="600"/>
                        </a:spcAft>
                      </a:pPr>
                      <a:r>
                        <a:rPr lang="en-US" sz="1400" b="1" i="0" u="none" strike="noStrike" kern="1200" baseline="0" dirty="0" smtClean="0">
                          <a:solidFill>
                            <a:schemeClr val="tx1"/>
                          </a:solidFill>
                          <a:latin typeface="+mn-lt"/>
                          <a:ea typeface="+mn-ea"/>
                          <a:cs typeface="+mn-cs"/>
                        </a:rPr>
                        <a:t>S3.</a:t>
                      </a:r>
                      <a:r>
                        <a:rPr lang="en-US" sz="1400" b="0" i="0" u="none" strike="noStrike" kern="1200" baseline="0" dirty="0" smtClean="0">
                          <a:solidFill>
                            <a:schemeClr val="tx1"/>
                          </a:solidFill>
                          <a:latin typeface="+mn-lt"/>
                          <a:ea typeface="+mn-ea"/>
                          <a:cs typeface="+mn-cs"/>
                        </a:rPr>
                        <a:t> 	Planning and carrying out investigations. </a:t>
                      </a:r>
                    </a:p>
                    <a:p>
                      <a:pPr marL="344488" indent="-344488">
                        <a:spcAft>
                          <a:spcPts val="600"/>
                        </a:spcAft>
                      </a:pPr>
                      <a:r>
                        <a:rPr lang="en-US" sz="1400" b="1" i="0" u="none" strike="noStrike" kern="1200" baseline="0" dirty="0" smtClean="0">
                          <a:solidFill>
                            <a:schemeClr val="tx1"/>
                          </a:solidFill>
                          <a:latin typeface="+mn-lt"/>
                          <a:ea typeface="+mn-ea"/>
                          <a:cs typeface="+mn-cs"/>
                        </a:rPr>
                        <a:t>S4.</a:t>
                      </a:r>
                      <a:r>
                        <a:rPr lang="en-US" sz="1400" b="0" i="0" u="none" strike="noStrike" kern="1200" baseline="0" dirty="0" smtClean="0">
                          <a:solidFill>
                            <a:schemeClr val="tx1"/>
                          </a:solidFill>
                          <a:latin typeface="+mn-lt"/>
                          <a:ea typeface="+mn-ea"/>
                          <a:cs typeface="+mn-cs"/>
                        </a:rPr>
                        <a:t> 	Analyzing and interpreting data. </a:t>
                      </a:r>
                    </a:p>
                    <a:p>
                      <a:pPr marL="344488" indent="-344488">
                        <a:spcAft>
                          <a:spcPts val="600"/>
                        </a:spcAft>
                      </a:pPr>
                      <a:r>
                        <a:rPr lang="en-US" sz="1400" b="1" i="0" u="none" strike="noStrike" kern="1200" baseline="0" dirty="0" smtClean="0">
                          <a:solidFill>
                            <a:schemeClr val="tx1"/>
                          </a:solidFill>
                          <a:latin typeface="+mn-lt"/>
                          <a:ea typeface="+mn-ea"/>
                          <a:cs typeface="+mn-cs"/>
                        </a:rPr>
                        <a:t>S5.</a:t>
                      </a:r>
                      <a:r>
                        <a:rPr lang="en-US" sz="1400" b="0" i="0" u="none" strike="noStrike" kern="1200" baseline="0" dirty="0" smtClean="0">
                          <a:solidFill>
                            <a:schemeClr val="tx1"/>
                          </a:solidFill>
                          <a:latin typeface="+mn-lt"/>
                          <a:ea typeface="+mn-ea"/>
                          <a:cs typeface="+mn-cs"/>
                        </a:rPr>
                        <a:t> 	Using mathematics, information and computer technology, and computational thinking. </a:t>
                      </a:r>
                    </a:p>
                    <a:p>
                      <a:pPr marL="344488" indent="-344488">
                        <a:spcAft>
                          <a:spcPts val="600"/>
                        </a:spcAft>
                      </a:pPr>
                      <a:r>
                        <a:rPr lang="en-US" sz="1400" b="1" i="0" u="none" strike="noStrike" kern="1200" baseline="0" dirty="0" smtClean="0">
                          <a:solidFill>
                            <a:schemeClr val="tx1"/>
                          </a:solidFill>
                          <a:latin typeface="+mn-lt"/>
                          <a:ea typeface="+mn-ea"/>
                          <a:cs typeface="+mn-cs"/>
                        </a:rPr>
                        <a:t>S6.</a:t>
                      </a:r>
                      <a:r>
                        <a:rPr lang="en-US" sz="1400" b="0" i="0" u="none" strike="noStrike" kern="1200" baseline="0" dirty="0" smtClean="0">
                          <a:solidFill>
                            <a:schemeClr val="tx1"/>
                          </a:solidFill>
                          <a:latin typeface="+mn-lt"/>
                          <a:ea typeface="+mn-ea"/>
                          <a:cs typeface="+mn-cs"/>
                        </a:rPr>
                        <a:t> 	Constructing explanations  (for science) and designing solutions (for engineering). </a:t>
                      </a:r>
                    </a:p>
                    <a:p>
                      <a:pPr marL="344488" indent="-344488">
                        <a:spcAft>
                          <a:spcPts val="600"/>
                        </a:spcAft>
                      </a:pPr>
                      <a:r>
                        <a:rPr lang="en-US" sz="1400" b="1" i="0" u="none" strike="noStrike" kern="1200" baseline="0" dirty="0" smtClean="0">
                          <a:solidFill>
                            <a:schemeClr val="tx1"/>
                          </a:solidFill>
                          <a:latin typeface="+mn-lt"/>
                          <a:ea typeface="+mn-ea"/>
                          <a:cs typeface="+mn-cs"/>
                        </a:rPr>
                        <a:t>S7.</a:t>
                      </a:r>
                      <a:r>
                        <a:rPr lang="en-US" sz="1400" b="0" i="0" u="none" strike="noStrike" kern="1200" baseline="0" dirty="0" smtClean="0">
                          <a:solidFill>
                            <a:schemeClr val="tx1"/>
                          </a:solidFill>
                          <a:latin typeface="+mn-lt"/>
                          <a:ea typeface="+mn-ea"/>
                          <a:cs typeface="+mn-cs"/>
                        </a:rPr>
                        <a:t> 	Engaging in argument from evidence. </a:t>
                      </a:r>
                    </a:p>
                    <a:p>
                      <a:pPr marL="344488" indent="-344488">
                        <a:spcAft>
                          <a:spcPts val="600"/>
                        </a:spcAft>
                      </a:pPr>
                      <a:r>
                        <a:rPr lang="en-US" sz="1400" b="1" i="0" u="none" strike="noStrike" kern="1200" baseline="0" dirty="0" smtClean="0">
                          <a:solidFill>
                            <a:schemeClr val="tx1"/>
                          </a:solidFill>
                          <a:latin typeface="+mn-lt"/>
                          <a:ea typeface="+mn-ea"/>
                          <a:cs typeface="+mn-cs"/>
                        </a:rPr>
                        <a:t>S8.</a:t>
                      </a:r>
                      <a:r>
                        <a:rPr lang="en-US" sz="1400" b="0" i="0" u="none" strike="noStrike" kern="1200" baseline="0" dirty="0" smtClean="0">
                          <a:solidFill>
                            <a:schemeClr val="tx1"/>
                          </a:solidFill>
                          <a:latin typeface="+mn-lt"/>
                          <a:ea typeface="+mn-ea"/>
                          <a:cs typeface="+mn-cs"/>
                        </a:rPr>
                        <a:t> 	Obtaining, evaluating, and communicating information. </a:t>
                      </a:r>
                      <a:endParaRPr lang="en-US" sz="1400" dirty="0" smtClean="0">
                        <a:solidFill>
                          <a:srgbClr val="000000"/>
                        </a:solidFill>
                        <a:effectLst/>
                        <a:latin typeface="Tahoma"/>
                        <a:ea typeface="Calibri"/>
                      </a:endParaRPr>
                    </a:p>
                  </a:txBody>
                  <a:tcPr marL="47999" marR="479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spcAft>
                          <a:spcPts val="600"/>
                        </a:spcAft>
                      </a:pPr>
                      <a:r>
                        <a:rPr lang="en-US" sz="1400" b="1" i="0" u="none" strike="noStrike" kern="1200" baseline="0" dirty="0" smtClean="0">
                          <a:solidFill>
                            <a:schemeClr val="tx1"/>
                          </a:solidFill>
                          <a:latin typeface="+mn-lt"/>
                          <a:ea typeface="+mn-ea"/>
                          <a:cs typeface="+mn-cs"/>
                        </a:rPr>
                        <a:t>E1.</a:t>
                      </a:r>
                      <a:r>
                        <a:rPr lang="en-US" sz="1400" b="0" i="0" u="none" strike="noStrike" kern="1200" baseline="0" dirty="0" smtClean="0">
                          <a:solidFill>
                            <a:schemeClr val="tx1"/>
                          </a:solidFill>
                          <a:latin typeface="+mn-lt"/>
                          <a:ea typeface="+mn-ea"/>
                          <a:cs typeface="+mn-cs"/>
                        </a:rPr>
                        <a:t> 	They demonstrate independence.</a:t>
                      </a:r>
                    </a:p>
                    <a:p>
                      <a:pPr marL="344488" indent="-344488">
                        <a:spcAft>
                          <a:spcPts val="600"/>
                        </a:spcAft>
                      </a:pPr>
                      <a:r>
                        <a:rPr lang="en-US" sz="1400" b="1" i="0" u="none" strike="noStrike" kern="1200" baseline="0" dirty="0" smtClean="0">
                          <a:solidFill>
                            <a:schemeClr val="tx1"/>
                          </a:solidFill>
                          <a:latin typeface="+mn-lt"/>
                          <a:ea typeface="+mn-ea"/>
                          <a:cs typeface="+mn-cs"/>
                        </a:rPr>
                        <a:t>E2.</a:t>
                      </a:r>
                      <a:r>
                        <a:rPr lang="en-US" sz="1400" b="0" i="0" u="none" strike="noStrike" kern="1200" baseline="0" dirty="0" smtClean="0">
                          <a:solidFill>
                            <a:schemeClr val="tx1"/>
                          </a:solidFill>
                          <a:latin typeface="+mn-lt"/>
                          <a:ea typeface="+mn-ea"/>
                          <a:cs typeface="+mn-cs"/>
                        </a:rPr>
                        <a:t> 	They build strong content knowledge.</a:t>
                      </a:r>
                    </a:p>
                    <a:p>
                      <a:pPr marL="344488" indent="-344488">
                        <a:spcAft>
                          <a:spcPts val="600"/>
                        </a:spcAft>
                      </a:pPr>
                      <a:r>
                        <a:rPr lang="en-US" sz="1400" b="1" i="0" u="none" strike="noStrike" kern="1200" baseline="0" dirty="0" smtClean="0">
                          <a:solidFill>
                            <a:schemeClr val="tx1"/>
                          </a:solidFill>
                          <a:latin typeface="+mn-lt"/>
                          <a:ea typeface="+mn-ea"/>
                          <a:cs typeface="+mn-cs"/>
                        </a:rPr>
                        <a:t>E3.</a:t>
                      </a:r>
                      <a:r>
                        <a:rPr lang="en-US" sz="1400" b="0" i="0" u="none" strike="noStrike" kern="1200" baseline="0" dirty="0" smtClean="0">
                          <a:solidFill>
                            <a:schemeClr val="tx1"/>
                          </a:solidFill>
                          <a:latin typeface="+mn-lt"/>
                          <a:ea typeface="+mn-ea"/>
                          <a:cs typeface="+mn-cs"/>
                        </a:rPr>
                        <a:t> 	They respond to the varying demands of audience, task, purpose, and discipline. </a:t>
                      </a:r>
                    </a:p>
                    <a:p>
                      <a:pPr marL="344488" indent="-344488">
                        <a:spcAft>
                          <a:spcPts val="600"/>
                        </a:spcAft>
                      </a:pPr>
                      <a:r>
                        <a:rPr lang="en-US" sz="1400" b="1" i="0" u="none" strike="noStrike" kern="1200" baseline="0" dirty="0" smtClean="0">
                          <a:solidFill>
                            <a:schemeClr val="tx1"/>
                          </a:solidFill>
                          <a:latin typeface="+mn-lt"/>
                          <a:ea typeface="+mn-ea"/>
                          <a:cs typeface="+mn-cs"/>
                        </a:rPr>
                        <a:t>E4.</a:t>
                      </a:r>
                      <a:r>
                        <a:rPr lang="en-US" sz="1400" b="0" i="0" u="none" strike="noStrike" kern="1200" baseline="0" dirty="0" smtClean="0">
                          <a:solidFill>
                            <a:schemeClr val="tx1"/>
                          </a:solidFill>
                          <a:latin typeface="+mn-lt"/>
                          <a:ea typeface="+mn-ea"/>
                          <a:cs typeface="+mn-cs"/>
                        </a:rPr>
                        <a:t> 	They comprehend as well as critique. </a:t>
                      </a:r>
                    </a:p>
                    <a:p>
                      <a:pPr marL="344488" indent="-344488">
                        <a:spcAft>
                          <a:spcPts val="600"/>
                        </a:spcAft>
                      </a:pPr>
                      <a:r>
                        <a:rPr lang="en-US" sz="1400" b="1" i="0" u="none" strike="noStrike" kern="1200" baseline="0" dirty="0" smtClean="0">
                          <a:solidFill>
                            <a:schemeClr val="tx1"/>
                          </a:solidFill>
                          <a:latin typeface="+mn-lt"/>
                          <a:ea typeface="+mn-ea"/>
                          <a:cs typeface="+mn-cs"/>
                        </a:rPr>
                        <a:t>E5.</a:t>
                      </a:r>
                      <a:r>
                        <a:rPr lang="en-US" sz="1400" b="0" i="0" u="none" strike="noStrike" kern="1200" baseline="0" dirty="0" smtClean="0">
                          <a:solidFill>
                            <a:schemeClr val="tx1"/>
                          </a:solidFill>
                          <a:latin typeface="+mn-lt"/>
                          <a:ea typeface="+mn-ea"/>
                          <a:cs typeface="+mn-cs"/>
                        </a:rPr>
                        <a:t> 	They value evidence. </a:t>
                      </a:r>
                    </a:p>
                    <a:p>
                      <a:pPr marL="344488" indent="-344488">
                        <a:spcAft>
                          <a:spcPts val="600"/>
                        </a:spcAft>
                      </a:pPr>
                      <a:r>
                        <a:rPr lang="en-US" sz="1400" b="1" i="0" u="none" strike="noStrike" kern="1200" baseline="0" dirty="0" smtClean="0">
                          <a:solidFill>
                            <a:schemeClr val="tx1"/>
                          </a:solidFill>
                          <a:latin typeface="+mn-lt"/>
                          <a:ea typeface="+mn-ea"/>
                          <a:cs typeface="+mn-cs"/>
                        </a:rPr>
                        <a:t>E6.</a:t>
                      </a:r>
                      <a:r>
                        <a:rPr lang="en-US" sz="1400" b="0" i="0" u="none" strike="noStrike" kern="1200" baseline="0" dirty="0" smtClean="0">
                          <a:solidFill>
                            <a:schemeClr val="tx1"/>
                          </a:solidFill>
                          <a:latin typeface="+mn-lt"/>
                          <a:ea typeface="+mn-ea"/>
                          <a:cs typeface="+mn-cs"/>
                        </a:rPr>
                        <a:t> 	They use technology and digital media strategically and capably. </a:t>
                      </a:r>
                    </a:p>
                    <a:p>
                      <a:pPr marL="344488" indent="-344488">
                        <a:spcAft>
                          <a:spcPts val="600"/>
                        </a:spcAft>
                      </a:pPr>
                      <a:r>
                        <a:rPr lang="en-US" sz="1400" b="1" i="0" u="none" strike="noStrike" kern="1200" baseline="0" dirty="0" smtClean="0">
                          <a:solidFill>
                            <a:schemeClr val="tx1"/>
                          </a:solidFill>
                          <a:latin typeface="+mn-lt"/>
                          <a:ea typeface="+mn-ea"/>
                          <a:cs typeface="+mn-cs"/>
                        </a:rPr>
                        <a:t>E7.</a:t>
                      </a:r>
                      <a:r>
                        <a:rPr lang="en-US" sz="1400" b="0" i="0" u="none" strike="noStrike" kern="1200" baseline="0" dirty="0" smtClean="0">
                          <a:solidFill>
                            <a:schemeClr val="tx1"/>
                          </a:solidFill>
                          <a:latin typeface="+mn-lt"/>
                          <a:ea typeface="+mn-ea"/>
                          <a:cs typeface="+mn-cs"/>
                        </a:rPr>
                        <a:t> 	They come to understanding other perspectives and cultures. </a:t>
                      </a:r>
                      <a:endParaRPr lang="en-US" sz="1400" dirty="0" smtClean="0">
                        <a:solidFill>
                          <a:srgbClr val="000000"/>
                        </a:solidFill>
                        <a:effectLst/>
                        <a:latin typeface="Tahoma"/>
                        <a:ea typeface="Calibri"/>
                      </a:endParaRPr>
                    </a:p>
                  </a:txBody>
                  <a:tcPr marL="47999" marR="479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1905000" y="6241418"/>
            <a:ext cx="5867400" cy="415498"/>
          </a:xfrm>
          <a:prstGeom prst="rect">
            <a:avLst/>
          </a:prstGeom>
          <a:noFill/>
        </p:spPr>
        <p:txBody>
          <a:bodyPr wrap="square" rtlCol="0">
            <a:spAutoFit/>
          </a:bodyPr>
          <a:lstStyle/>
          <a:p>
            <a:pPr marL="117475" indent="-117475"/>
            <a:r>
              <a:rPr lang="en-US" sz="1050" b="1" dirty="0" smtClean="0"/>
              <a:t>*</a:t>
            </a:r>
            <a:r>
              <a:rPr lang="en-US" sz="1050" dirty="0" smtClean="0"/>
              <a:t>  English Language Arts uses the term “student capacities” rather than the </a:t>
            </a:r>
            <a:br>
              <a:rPr lang="en-US" sz="1050" dirty="0" smtClean="0"/>
            </a:br>
            <a:r>
              <a:rPr lang="en-US" sz="1050" dirty="0" smtClean="0"/>
              <a:t>term “practices” used  </a:t>
            </a:r>
            <a:r>
              <a:rPr lang="en-US" sz="1050" dirty="0"/>
              <a:t>M</a:t>
            </a:r>
            <a:r>
              <a:rPr lang="en-US" sz="1050" dirty="0" smtClean="0"/>
              <a:t>athematics and the Next Generation Science Standards.</a:t>
            </a:r>
            <a:endParaRPr lang="en-US" sz="1050" dirty="0"/>
          </a:p>
        </p:txBody>
      </p:sp>
      <p:sp>
        <p:nvSpPr>
          <p:cNvPr id="4" name="Title 1"/>
          <p:cNvSpPr>
            <a:spLocks noGrp="1"/>
          </p:cNvSpPr>
          <p:nvPr>
            <p:ph type="title"/>
          </p:nvPr>
        </p:nvSpPr>
        <p:spPr>
          <a:xfrm>
            <a:off x="457200" y="274638"/>
            <a:ext cx="8077200" cy="715962"/>
          </a:xfrm>
        </p:spPr>
        <p:txBody>
          <a:bodyPr>
            <a:normAutofit fontScale="90000"/>
          </a:bodyPr>
          <a:lstStyle/>
          <a:p>
            <a:pPr marL="0" marR="0">
              <a:spcBef>
                <a:spcPts val="0"/>
              </a:spcBef>
              <a:spcAft>
                <a:spcPts val="0"/>
              </a:spcAft>
            </a:pPr>
            <a:r>
              <a:rPr lang="en-US" b="1" dirty="0">
                <a:ea typeface="Calibri"/>
                <a:cs typeface="Calibri"/>
              </a:rPr>
              <a:t>Practices in </a:t>
            </a:r>
            <a:r>
              <a:rPr lang="en-US" b="1" dirty="0" smtClean="0">
                <a:ea typeface="Calibri"/>
                <a:cs typeface="Calibri"/>
              </a:rPr>
              <a:t>Math, </a:t>
            </a:r>
            <a:r>
              <a:rPr lang="en-US" b="1" dirty="0">
                <a:ea typeface="Calibri"/>
                <a:cs typeface="Calibri"/>
              </a:rPr>
              <a:t>Science, and </a:t>
            </a:r>
            <a:r>
              <a:rPr lang="en-US" b="1" dirty="0" smtClean="0">
                <a:ea typeface="Calibri"/>
                <a:cs typeface="Calibri"/>
              </a:rPr>
              <a:t>ELA*</a:t>
            </a:r>
            <a:endParaRPr lang="en-US" dirty="0">
              <a:latin typeface="Tahoma"/>
              <a:ea typeface="Calibri"/>
            </a:endParaRPr>
          </a:p>
        </p:txBody>
      </p:sp>
    </p:spTree>
    <p:extLst>
      <p:ext uri="{BB962C8B-B14F-4D97-AF65-F5344CB8AC3E}">
        <p14:creationId xmlns:p14="http://schemas.microsoft.com/office/powerpoint/2010/main" val="40970804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86100" y="171450"/>
            <a:ext cx="6019800" cy="4953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110240" y="180541"/>
            <a:ext cx="6019800" cy="4953000"/>
          </a:xfrm>
          <a:prstGeom prst="ellipse">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562100" y="1828800"/>
            <a:ext cx="6019800" cy="4953000"/>
          </a:xfrm>
          <a:prstGeom prst="ellipse">
            <a:avLst/>
          </a:prstGeom>
          <a:solidFill>
            <a:srgbClr val="FF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81665" y="133350"/>
            <a:ext cx="7505027" cy="6620607"/>
            <a:chOff x="91190" y="152400"/>
            <a:chExt cx="7505027" cy="6620607"/>
          </a:xfrm>
          <a:solidFill>
            <a:srgbClr val="FFAA75"/>
          </a:solidFill>
        </p:grpSpPr>
        <p:sp>
          <p:nvSpPr>
            <p:cNvPr id="28" name="Pie 27"/>
            <p:cNvSpPr/>
            <p:nvPr/>
          </p:nvSpPr>
          <p:spPr>
            <a:xfrm>
              <a:off x="1585210" y="1828800"/>
              <a:ext cx="6011007" cy="4944207"/>
            </a:xfrm>
            <a:prstGeom prst="pie">
              <a:avLst>
                <a:gd name="adj1" fmla="val 10211296"/>
                <a:gd name="adj2" fmla="val 18226563"/>
              </a:avLst>
            </a:prstGeom>
            <a:grpFill/>
            <a:ln>
              <a:solidFill>
                <a:srgbClr val="FFA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Pie 26"/>
            <p:cNvSpPr/>
            <p:nvPr/>
          </p:nvSpPr>
          <p:spPr>
            <a:xfrm>
              <a:off x="91190" y="152400"/>
              <a:ext cx="5972907" cy="4944207"/>
            </a:xfrm>
            <a:prstGeom prst="pie">
              <a:avLst>
                <a:gd name="adj1" fmla="val 21071800"/>
                <a:gd name="adj2" fmla="val 7393938"/>
              </a:avLst>
            </a:prstGeom>
            <a:grpFill/>
            <a:ln>
              <a:solidFill>
                <a:srgbClr val="FFA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TextBox 17"/>
          <p:cNvSpPr txBox="1"/>
          <p:nvPr/>
        </p:nvSpPr>
        <p:spPr>
          <a:xfrm>
            <a:off x="7848600" y="6059269"/>
            <a:ext cx="1188396" cy="646331"/>
          </a:xfrm>
          <a:prstGeom prst="rect">
            <a:avLst/>
          </a:prstGeom>
          <a:noFill/>
        </p:spPr>
        <p:txBody>
          <a:bodyPr wrap="square" rtlCol="0">
            <a:spAutoFit/>
          </a:bodyPr>
          <a:lstStyle/>
          <a:p>
            <a:pPr algn="r"/>
            <a:r>
              <a:rPr lang="en-US" sz="1200" dirty="0" smtClean="0"/>
              <a:t>Based on work </a:t>
            </a:r>
          </a:p>
          <a:p>
            <a:pPr algn="r"/>
            <a:r>
              <a:rPr lang="en-US" sz="1200" dirty="0" smtClean="0"/>
              <a:t>by Tina </a:t>
            </a:r>
            <a:r>
              <a:rPr lang="en-US" sz="1200" dirty="0" err="1" smtClean="0"/>
              <a:t>Chuek</a:t>
            </a:r>
            <a:endParaRPr lang="en-US" sz="1200" dirty="0" smtClean="0"/>
          </a:p>
          <a:p>
            <a:pPr algn="r"/>
            <a:r>
              <a:rPr lang="en-US" sz="1200" dirty="0" smtClean="0"/>
              <a:t>ell.stanford.edu</a:t>
            </a:r>
            <a:endParaRPr lang="en-US" sz="1200" dirty="0"/>
          </a:p>
        </p:txBody>
      </p:sp>
      <p:grpSp>
        <p:nvGrpSpPr>
          <p:cNvPr id="25" name="Group 24"/>
          <p:cNvGrpSpPr/>
          <p:nvPr/>
        </p:nvGrpSpPr>
        <p:grpSpPr>
          <a:xfrm>
            <a:off x="110240" y="157389"/>
            <a:ext cx="8965162" cy="4974187"/>
            <a:chOff x="3903113" y="136934"/>
            <a:chExt cx="8965162" cy="4974187"/>
          </a:xfrm>
          <a:solidFill>
            <a:srgbClr val="A071FF"/>
          </a:solidFill>
        </p:grpSpPr>
        <p:sp>
          <p:nvSpPr>
            <p:cNvPr id="23" name="Pie 22"/>
            <p:cNvSpPr/>
            <p:nvPr/>
          </p:nvSpPr>
          <p:spPr>
            <a:xfrm>
              <a:off x="6895368" y="166914"/>
              <a:ext cx="5972907" cy="4944207"/>
            </a:xfrm>
            <a:prstGeom prst="pie">
              <a:avLst>
                <a:gd name="adj1" fmla="val 7555632"/>
                <a:gd name="adj2" fmla="val 14121510"/>
              </a:avLst>
            </a:prstGeom>
            <a:grpFill/>
            <a:ln>
              <a:solidFill>
                <a:srgbClr val="A07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ie 23"/>
            <p:cNvSpPr/>
            <p:nvPr/>
          </p:nvSpPr>
          <p:spPr>
            <a:xfrm>
              <a:off x="3903113" y="136934"/>
              <a:ext cx="5972907" cy="4944207"/>
            </a:xfrm>
            <a:prstGeom prst="pie">
              <a:avLst>
                <a:gd name="adj1" fmla="val 18375285"/>
                <a:gd name="adj2" fmla="val 3290500"/>
              </a:avLst>
            </a:prstGeom>
            <a:grpFill/>
            <a:ln>
              <a:solidFill>
                <a:srgbClr val="A07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1555230" y="167390"/>
            <a:ext cx="7511897" cy="6605617"/>
            <a:chOff x="1555230" y="167390"/>
            <a:chExt cx="7511897" cy="6605617"/>
          </a:xfrm>
          <a:solidFill>
            <a:srgbClr val="64FF64"/>
          </a:solidFill>
        </p:grpSpPr>
        <p:sp>
          <p:nvSpPr>
            <p:cNvPr id="30" name="Pie 29"/>
            <p:cNvSpPr/>
            <p:nvPr/>
          </p:nvSpPr>
          <p:spPr>
            <a:xfrm>
              <a:off x="1555230" y="1828800"/>
              <a:ext cx="6011007" cy="4944207"/>
            </a:xfrm>
            <a:prstGeom prst="pie">
              <a:avLst>
                <a:gd name="adj1" fmla="val 14231774"/>
                <a:gd name="adj2" fmla="val 600142"/>
              </a:avLst>
            </a:prstGeom>
            <a:grpFill/>
            <a:ln>
              <a:solidFill>
                <a:srgbClr val="64F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Pie 30"/>
            <p:cNvSpPr/>
            <p:nvPr/>
          </p:nvSpPr>
          <p:spPr>
            <a:xfrm>
              <a:off x="3094220" y="167390"/>
              <a:ext cx="5972907" cy="4944207"/>
            </a:xfrm>
            <a:prstGeom prst="pie">
              <a:avLst>
                <a:gd name="adj1" fmla="val 3434321"/>
                <a:gd name="adj2" fmla="val 11392322"/>
              </a:avLst>
            </a:prstGeom>
            <a:grpFill/>
            <a:ln>
              <a:solidFill>
                <a:srgbClr val="64F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p:cNvGrpSpPr/>
          <p:nvPr/>
        </p:nvGrpSpPr>
        <p:grpSpPr>
          <a:xfrm>
            <a:off x="106179" y="171450"/>
            <a:ext cx="8945807" cy="6572983"/>
            <a:chOff x="76199" y="152400"/>
            <a:chExt cx="8982808" cy="6611028"/>
          </a:xfrm>
          <a:solidFill>
            <a:schemeClr val="bg1">
              <a:lumMod val="85000"/>
            </a:schemeClr>
          </a:solidFill>
        </p:grpSpPr>
        <p:sp>
          <p:nvSpPr>
            <p:cNvPr id="19" name="Pie 18"/>
            <p:cNvSpPr/>
            <p:nvPr/>
          </p:nvSpPr>
          <p:spPr>
            <a:xfrm>
              <a:off x="76199" y="152400"/>
              <a:ext cx="6011007" cy="4944207"/>
            </a:xfrm>
            <a:prstGeom prst="pie">
              <a:avLst>
                <a:gd name="adj1" fmla="val 21088595"/>
                <a:gd name="adj2" fmla="val 3300634"/>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ie 19"/>
            <p:cNvSpPr/>
            <p:nvPr/>
          </p:nvSpPr>
          <p:spPr>
            <a:xfrm>
              <a:off x="1570893" y="1819221"/>
              <a:ext cx="6011007" cy="4944207"/>
            </a:xfrm>
            <a:prstGeom prst="pie">
              <a:avLst>
                <a:gd name="adj1" fmla="val 14195564"/>
                <a:gd name="adj2" fmla="val 18263721"/>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ie 20"/>
            <p:cNvSpPr/>
            <p:nvPr/>
          </p:nvSpPr>
          <p:spPr>
            <a:xfrm>
              <a:off x="3086100" y="180353"/>
              <a:ext cx="5972907" cy="4944207"/>
            </a:xfrm>
            <a:prstGeom prst="pie">
              <a:avLst>
                <a:gd name="adj1" fmla="val 7555632"/>
                <a:gd name="adj2" fmla="val 11392322"/>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16"/>
          <p:cNvSpPr/>
          <p:nvPr/>
        </p:nvSpPr>
        <p:spPr>
          <a:xfrm>
            <a:off x="86457" y="143608"/>
            <a:ext cx="6019800" cy="4953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56240" y="1820008"/>
            <a:ext cx="6019800" cy="4953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086100" y="180975"/>
            <a:ext cx="6019800" cy="4953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p:cNvSpPr txBox="1">
            <a:spLocks/>
          </p:cNvSpPr>
          <p:nvPr/>
        </p:nvSpPr>
        <p:spPr>
          <a:xfrm>
            <a:off x="1981200" y="304800"/>
            <a:ext cx="1524000" cy="563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rPr>
              <a:t>Math</a:t>
            </a:r>
            <a:endParaRPr lang="en-US" sz="2800" b="1" dirty="0">
              <a:solidFill>
                <a:schemeClr val="bg1"/>
              </a:solidFill>
            </a:endParaRPr>
          </a:p>
        </p:txBody>
      </p:sp>
      <p:sp>
        <p:nvSpPr>
          <p:cNvPr id="34" name="Title 1"/>
          <p:cNvSpPr txBox="1">
            <a:spLocks/>
          </p:cNvSpPr>
          <p:nvPr/>
        </p:nvSpPr>
        <p:spPr>
          <a:xfrm>
            <a:off x="5257800" y="304800"/>
            <a:ext cx="16764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rPr>
              <a:t>Science</a:t>
            </a:r>
            <a:endParaRPr lang="en-US" sz="2800" b="1" dirty="0">
              <a:solidFill>
                <a:schemeClr val="bg1"/>
              </a:solidFill>
            </a:endParaRPr>
          </a:p>
        </p:txBody>
      </p:sp>
      <p:sp>
        <p:nvSpPr>
          <p:cNvPr id="35" name="Title 1"/>
          <p:cNvSpPr txBox="1">
            <a:spLocks/>
          </p:cNvSpPr>
          <p:nvPr/>
        </p:nvSpPr>
        <p:spPr>
          <a:xfrm>
            <a:off x="3810000" y="6215605"/>
            <a:ext cx="15240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ELA</a:t>
            </a:r>
            <a:endParaRPr lang="en-US" sz="2800" b="1" dirty="0"/>
          </a:p>
        </p:txBody>
      </p:sp>
      <p:sp>
        <p:nvSpPr>
          <p:cNvPr id="36" name="Content Placeholder 2"/>
          <p:cNvSpPr txBox="1">
            <a:spLocks/>
          </p:cNvSpPr>
          <p:nvPr/>
        </p:nvSpPr>
        <p:spPr>
          <a:xfrm>
            <a:off x="457200" y="1079700"/>
            <a:ext cx="2998325" cy="299229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buFont typeface="Arial" pitchFamily="34" charset="0"/>
              <a:buNone/>
              <a:tabLst>
                <a:tab pos="404813" algn="l"/>
              </a:tabLst>
            </a:pPr>
            <a:r>
              <a:rPr lang="en-US" sz="1400" b="1" dirty="0" smtClean="0"/>
              <a:t>		</a:t>
            </a:r>
            <a:r>
              <a:rPr lang="en-US" sz="1400" b="1" dirty="0" smtClean="0">
                <a:solidFill>
                  <a:schemeClr val="bg1"/>
                </a:solidFill>
              </a:rPr>
              <a:t>M1:</a:t>
            </a:r>
            <a:r>
              <a:rPr lang="en-US" sz="1400" dirty="0" smtClean="0">
                <a:solidFill>
                  <a:schemeClr val="bg1"/>
                </a:solidFill>
              </a:rPr>
              <a:t> Make sense of problems </a:t>
            </a:r>
            <a:br>
              <a:rPr lang="en-US" sz="1400" dirty="0" smtClean="0">
                <a:solidFill>
                  <a:schemeClr val="bg1"/>
                </a:solidFill>
              </a:rPr>
            </a:br>
            <a:r>
              <a:rPr lang="en-US" sz="1400" dirty="0" smtClean="0">
                <a:solidFill>
                  <a:schemeClr val="bg1"/>
                </a:solidFill>
              </a:rPr>
              <a:t>and persevere in solving them </a:t>
            </a:r>
          </a:p>
          <a:p>
            <a:pPr marL="115888" indent="-115888">
              <a:buFont typeface="Arial" pitchFamily="34" charset="0"/>
              <a:buNone/>
            </a:pPr>
            <a:r>
              <a:rPr lang="en-US" sz="1400" b="1" dirty="0" smtClean="0">
                <a:solidFill>
                  <a:schemeClr val="bg1"/>
                </a:solidFill>
              </a:rPr>
              <a:t>M2:</a:t>
            </a:r>
            <a:r>
              <a:rPr lang="en-US" sz="1400" dirty="0" smtClean="0">
                <a:solidFill>
                  <a:schemeClr val="bg1"/>
                </a:solidFill>
              </a:rPr>
              <a:t> Reason abstractly &amp; </a:t>
            </a:r>
            <a:br>
              <a:rPr lang="en-US" sz="1400" dirty="0" smtClean="0">
                <a:solidFill>
                  <a:schemeClr val="bg1"/>
                </a:solidFill>
              </a:rPr>
            </a:br>
            <a:r>
              <a:rPr lang="en-US" sz="1400" dirty="0" smtClean="0">
                <a:solidFill>
                  <a:schemeClr val="bg1"/>
                </a:solidFill>
              </a:rPr>
              <a:t>quantitatively</a:t>
            </a:r>
          </a:p>
          <a:p>
            <a:pPr marL="115888" indent="-115888">
              <a:buFont typeface="Arial" pitchFamily="34" charset="0"/>
              <a:buNone/>
            </a:pPr>
            <a:r>
              <a:rPr lang="en-US" sz="1400" b="1" dirty="0" smtClean="0">
                <a:solidFill>
                  <a:schemeClr val="bg1"/>
                </a:solidFill>
              </a:rPr>
              <a:t>M6: </a:t>
            </a:r>
            <a:r>
              <a:rPr lang="en-US" sz="1400" dirty="0" smtClean="0">
                <a:solidFill>
                  <a:schemeClr val="bg1"/>
                </a:solidFill>
              </a:rPr>
              <a:t>Attend to precision</a:t>
            </a:r>
          </a:p>
          <a:p>
            <a:pPr marL="115888" indent="-115888">
              <a:buFont typeface="Arial" pitchFamily="34" charset="0"/>
              <a:buNone/>
            </a:pPr>
            <a:r>
              <a:rPr lang="en-US" sz="1400" b="1" dirty="0" smtClean="0">
                <a:solidFill>
                  <a:schemeClr val="bg1"/>
                </a:solidFill>
              </a:rPr>
              <a:t>M7: </a:t>
            </a:r>
            <a:r>
              <a:rPr lang="en-US" sz="1400" dirty="0" smtClean="0">
                <a:solidFill>
                  <a:schemeClr val="bg1"/>
                </a:solidFill>
              </a:rPr>
              <a:t>Look for &amp; make </a:t>
            </a:r>
            <a:br>
              <a:rPr lang="en-US" sz="1400" dirty="0" smtClean="0">
                <a:solidFill>
                  <a:schemeClr val="bg1"/>
                </a:solidFill>
              </a:rPr>
            </a:br>
            <a:r>
              <a:rPr lang="en-US" sz="1400" dirty="0" smtClean="0">
                <a:solidFill>
                  <a:schemeClr val="bg1"/>
                </a:solidFill>
              </a:rPr>
              <a:t>use of structure</a:t>
            </a:r>
          </a:p>
          <a:p>
            <a:pPr marL="115888" indent="-115888">
              <a:buFont typeface="Arial" pitchFamily="34" charset="0"/>
              <a:buNone/>
            </a:pPr>
            <a:r>
              <a:rPr lang="en-US" sz="1400" b="1" dirty="0" smtClean="0">
                <a:solidFill>
                  <a:schemeClr val="bg1"/>
                </a:solidFill>
              </a:rPr>
              <a:t>M8: </a:t>
            </a:r>
            <a:r>
              <a:rPr lang="en-US" sz="1400" dirty="0" smtClean="0">
                <a:solidFill>
                  <a:schemeClr val="bg1"/>
                </a:solidFill>
              </a:rPr>
              <a:t>Look for &amp; </a:t>
            </a:r>
            <a:br>
              <a:rPr lang="en-US" sz="1400" dirty="0" smtClean="0">
                <a:solidFill>
                  <a:schemeClr val="bg1"/>
                </a:solidFill>
              </a:rPr>
            </a:br>
            <a:r>
              <a:rPr lang="en-US" sz="1400" dirty="0" smtClean="0">
                <a:solidFill>
                  <a:schemeClr val="bg1"/>
                </a:solidFill>
              </a:rPr>
              <a:t>make use of </a:t>
            </a:r>
            <a:br>
              <a:rPr lang="en-US" sz="1400" dirty="0" smtClean="0">
                <a:solidFill>
                  <a:schemeClr val="bg1"/>
                </a:solidFill>
              </a:rPr>
            </a:br>
            <a:r>
              <a:rPr lang="en-US" sz="1400" dirty="0" smtClean="0">
                <a:solidFill>
                  <a:schemeClr val="bg1"/>
                </a:solidFill>
              </a:rPr>
              <a:t>regularity </a:t>
            </a:r>
            <a:br>
              <a:rPr lang="en-US" sz="1400" dirty="0" smtClean="0">
                <a:solidFill>
                  <a:schemeClr val="bg1"/>
                </a:solidFill>
              </a:rPr>
            </a:br>
            <a:r>
              <a:rPr lang="en-US" sz="1400" dirty="0" smtClean="0">
                <a:solidFill>
                  <a:schemeClr val="bg1"/>
                </a:solidFill>
              </a:rPr>
              <a:t>in repeated </a:t>
            </a:r>
            <a:br>
              <a:rPr lang="en-US" sz="1400" dirty="0" smtClean="0">
                <a:solidFill>
                  <a:schemeClr val="bg1"/>
                </a:solidFill>
              </a:rPr>
            </a:br>
            <a:r>
              <a:rPr lang="en-US" sz="1400" dirty="0" smtClean="0">
                <a:solidFill>
                  <a:schemeClr val="bg1"/>
                </a:solidFill>
              </a:rPr>
              <a:t>reasoning</a:t>
            </a:r>
            <a:endParaRPr lang="en-US" sz="1400" dirty="0">
              <a:solidFill>
                <a:schemeClr val="bg1"/>
              </a:solidFill>
            </a:endParaRPr>
          </a:p>
        </p:txBody>
      </p:sp>
      <p:sp>
        <p:nvSpPr>
          <p:cNvPr id="37" name="Content Placeholder 2"/>
          <p:cNvSpPr txBox="1">
            <a:spLocks/>
          </p:cNvSpPr>
          <p:nvPr/>
        </p:nvSpPr>
        <p:spPr>
          <a:xfrm>
            <a:off x="5715000" y="1066800"/>
            <a:ext cx="3200400"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buFont typeface="Arial" pitchFamily="34" charset="0"/>
              <a:buNone/>
            </a:pPr>
            <a:r>
              <a:rPr lang="en-US" sz="1400" b="1" dirty="0" smtClean="0">
                <a:solidFill>
                  <a:schemeClr val="bg1"/>
                </a:solidFill>
              </a:rPr>
              <a:t>S1: </a:t>
            </a:r>
            <a:r>
              <a:rPr lang="en-US" sz="1400" dirty="0" smtClean="0">
                <a:solidFill>
                  <a:schemeClr val="bg1"/>
                </a:solidFill>
              </a:rPr>
              <a:t>Ask questions and define </a:t>
            </a:r>
            <a:br>
              <a:rPr lang="en-US" sz="1400" dirty="0" smtClean="0">
                <a:solidFill>
                  <a:schemeClr val="bg1"/>
                </a:solidFill>
              </a:rPr>
            </a:br>
            <a:r>
              <a:rPr lang="en-US" sz="1400" dirty="0" smtClean="0">
                <a:solidFill>
                  <a:schemeClr val="bg1"/>
                </a:solidFill>
              </a:rPr>
              <a:t>problems</a:t>
            </a:r>
          </a:p>
          <a:p>
            <a:pPr marL="347663" indent="-115888">
              <a:buFont typeface="Arial" pitchFamily="34" charset="0"/>
              <a:buNone/>
            </a:pPr>
            <a:r>
              <a:rPr lang="en-US" sz="1400" b="1" dirty="0" smtClean="0">
                <a:solidFill>
                  <a:schemeClr val="bg1"/>
                </a:solidFill>
              </a:rPr>
              <a:t>S3</a:t>
            </a:r>
            <a:r>
              <a:rPr lang="en-US" sz="1400" dirty="0" smtClean="0">
                <a:solidFill>
                  <a:schemeClr val="bg1"/>
                </a:solidFill>
              </a:rPr>
              <a:t>: Plan &amp; carry out investigations</a:t>
            </a:r>
          </a:p>
          <a:p>
            <a:pPr marL="463550" indent="-115888">
              <a:buFont typeface="Arial" pitchFamily="34" charset="0"/>
              <a:buNone/>
            </a:pPr>
            <a:r>
              <a:rPr lang="en-US" sz="1400" b="1" dirty="0" smtClean="0">
                <a:solidFill>
                  <a:schemeClr val="bg1"/>
                </a:solidFill>
              </a:rPr>
              <a:t>S4: </a:t>
            </a:r>
            <a:r>
              <a:rPr lang="en-US" sz="1400" dirty="0" smtClean="0">
                <a:solidFill>
                  <a:schemeClr val="bg1"/>
                </a:solidFill>
              </a:rPr>
              <a:t>Analyze &amp; interpret data</a:t>
            </a:r>
          </a:p>
          <a:p>
            <a:pPr marL="1257300" indent="-463550">
              <a:buFont typeface="Arial" pitchFamily="34" charset="0"/>
              <a:buNone/>
            </a:pPr>
            <a:r>
              <a:rPr lang="en-US" sz="1400" b="1" dirty="0" smtClean="0">
                <a:solidFill>
                  <a:schemeClr val="bg1"/>
                </a:solidFill>
              </a:rPr>
              <a:t>S6:</a:t>
            </a:r>
            <a:r>
              <a:rPr lang="en-US" sz="1400" dirty="0" smtClean="0">
                <a:solidFill>
                  <a:schemeClr val="bg1"/>
                </a:solidFill>
              </a:rPr>
              <a:t> Construct explanations &amp; design solutions</a:t>
            </a:r>
            <a:endParaRPr lang="en-US" sz="1400" dirty="0">
              <a:solidFill>
                <a:schemeClr val="bg1"/>
              </a:solidFill>
            </a:endParaRPr>
          </a:p>
        </p:txBody>
      </p:sp>
      <p:sp>
        <p:nvSpPr>
          <p:cNvPr id="38" name="Content Placeholder 2"/>
          <p:cNvSpPr txBox="1">
            <a:spLocks/>
          </p:cNvSpPr>
          <p:nvPr/>
        </p:nvSpPr>
        <p:spPr>
          <a:xfrm>
            <a:off x="3546675" y="613796"/>
            <a:ext cx="2286000" cy="13150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buNone/>
              <a:tabLst>
                <a:tab pos="288925" algn="l"/>
                <a:tab pos="509588" algn="l"/>
              </a:tabLst>
            </a:pPr>
            <a:r>
              <a:rPr lang="en-US" sz="1400" b="1" dirty="0" smtClean="0"/>
              <a:t>			</a:t>
            </a:r>
            <a:r>
              <a:rPr lang="en-US" sz="1400" b="1" dirty="0" smtClean="0">
                <a:solidFill>
                  <a:schemeClr val="bg1"/>
                </a:solidFill>
              </a:rPr>
              <a:t>M4. </a:t>
            </a:r>
            <a:r>
              <a:rPr lang="en-US" sz="1400" dirty="0" smtClean="0">
                <a:solidFill>
                  <a:schemeClr val="bg1"/>
                </a:solidFill>
              </a:rPr>
              <a:t>Models </a:t>
            </a:r>
            <a:br>
              <a:rPr lang="en-US" sz="1400" dirty="0" smtClean="0">
                <a:solidFill>
                  <a:schemeClr val="bg1"/>
                </a:solidFill>
              </a:rPr>
            </a:br>
            <a:r>
              <a:rPr lang="en-US" sz="1400" dirty="0" smtClean="0">
                <a:solidFill>
                  <a:schemeClr val="bg1"/>
                </a:solidFill>
              </a:rPr>
              <a:t>	with mathematics</a:t>
            </a:r>
          </a:p>
          <a:p>
            <a:pPr marL="115888" indent="-115888">
              <a:buNone/>
            </a:pPr>
            <a:r>
              <a:rPr lang="en-US" sz="1400" b="1" dirty="0" smtClean="0">
                <a:solidFill>
                  <a:schemeClr val="bg1"/>
                </a:solidFill>
              </a:rPr>
              <a:t>S2: </a:t>
            </a:r>
            <a:r>
              <a:rPr lang="en-US" sz="1400" dirty="0" smtClean="0">
                <a:solidFill>
                  <a:schemeClr val="bg1"/>
                </a:solidFill>
              </a:rPr>
              <a:t>Develop &amp; use models</a:t>
            </a:r>
          </a:p>
          <a:p>
            <a:pPr marL="115888" indent="-115888">
              <a:buNone/>
            </a:pPr>
            <a:r>
              <a:rPr lang="en-US" sz="1400" b="1" dirty="0" smtClean="0">
                <a:solidFill>
                  <a:schemeClr val="bg1"/>
                </a:solidFill>
              </a:rPr>
              <a:t>S5:</a:t>
            </a:r>
            <a:r>
              <a:rPr lang="en-US" sz="1400" dirty="0" smtClean="0">
                <a:solidFill>
                  <a:schemeClr val="bg1"/>
                </a:solidFill>
              </a:rPr>
              <a:t> Use mathematics &amp; computational thinking</a:t>
            </a:r>
          </a:p>
        </p:txBody>
      </p:sp>
      <p:sp>
        <p:nvSpPr>
          <p:cNvPr id="39" name="Content Placeholder 2"/>
          <p:cNvSpPr txBox="1">
            <a:spLocks/>
          </p:cNvSpPr>
          <p:nvPr/>
        </p:nvSpPr>
        <p:spPr>
          <a:xfrm>
            <a:off x="2667000" y="5135432"/>
            <a:ext cx="43815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buFont typeface="Arial" pitchFamily="34" charset="0"/>
              <a:buNone/>
            </a:pPr>
            <a:r>
              <a:rPr lang="en-US" sz="1400" b="1" dirty="0" smtClean="0">
                <a:solidFill>
                  <a:schemeClr val="bg1"/>
                </a:solidFill>
              </a:rPr>
              <a:t>E1: </a:t>
            </a:r>
            <a:r>
              <a:rPr lang="en-US" sz="1400" dirty="0" smtClean="0">
                <a:solidFill>
                  <a:schemeClr val="bg1"/>
                </a:solidFill>
              </a:rPr>
              <a:t>Demonstrate independence in reading complex </a:t>
            </a:r>
            <a:br>
              <a:rPr lang="en-US" sz="1400" dirty="0" smtClean="0">
                <a:solidFill>
                  <a:schemeClr val="bg1"/>
                </a:solidFill>
              </a:rPr>
            </a:br>
            <a:r>
              <a:rPr lang="en-US" sz="1400" dirty="0" smtClean="0">
                <a:solidFill>
                  <a:schemeClr val="bg1"/>
                </a:solidFill>
              </a:rPr>
              <a:t>texts, and writing and speaking about them</a:t>
            </a:r>
          </a:p>
          <a:p>
            <a:pPr marL="404813" indent="-115888">
              <a:buNone/>
              <a:tabLst>
                <a:tab pos="682625" algn="l"/>
              </a:tabLst>
            </a:pPr>
            <a:r>
              <a:rPr lang="en-US" sz="1400" b="1" dirty="0" smtClean="0">
                <a:solidFill>
                  <a:schemeClr val="bg1"/>
                </a:solidFill>
              </a:rPr>
              <a:t>E7: </a:t>
            </a:r>
            <a:r>
              <a:rPr lang="en-US" sz="1400" dirty="0" smtClean="0">
                <a:solidFill>
                  <a:schemeClr val="bg1"/>
                </a:solidFill>
              </a:rPr>
              <a:t>Come to understand other perspectives </a:t>
            </a:r>
            <a:br>
              <a:rPr lang="en-US" sz="1400" dirty="0" smtClean="0">
                <a:solidFill>
                  <a:schemeClr val="bg1"/>
                </a:solidFill>
              </a:rPr>
            </a:br>
            <a:r>
              <a:rPr lang="en-US" sz="1400" dirty="0" smtClean="0">
                <a:solidFill>
                  <a:schemeClr val="bg1"/>
                </a:solidFill>
              </a:rPr>
              <a:t>and cultures through reading, listening, </a:t>
            </a:r>
            <a:br>
              <a:rPr lang="en-US" sz="1400" dirty="0" smtClean="0">
                <a:solidFill>
                  <a:schemeClr val="bg1"/>
                </a:solidFill>
              </a:rPr>
            </a:br>
            <a:r>
              <a:rPr lang="en-US" sz="1400" dirty="0" smtClean="0">
                <a:solidFill>
                  <a:schemeClr val="bg1"/>
                </a:solidFill>
              </a:rPr>
              <a:t>	and collaborations</a:t>
            </a:r>
            <a:endParaRPr lang="en-US" sz="1400" dirty="0">
              <a:solidFill>
                <a:schemeClr val="bg1"/>
              </a:solidFill>
            </a:endParaRPr>
          </a:p>
        </p:txBody>
      </p:sp>
      <p:sp>
        <p:nvSpPr>
          <p:cNvPr id="40" name="Content Placeholder 2"/>
          <p:cNvSpPr txBox="1">
            <a:spLocks/>
          </p:cNvSpPr>
          <p:nvPr/>
        </p:nvSpPr>
        <p:spPr>
          <a:xfrm>
            <a:off x="1828800" y="3031295"/>
            <a:ext cx="1717875" cy="17693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buFont typeface="Arial" pitchFamily="34" charset="0"/>
              <a:buNone/>
              <a:tabLst>
                <a:tab pos="231775" algn="l"/>
              </a:tabLst>
            </a:pPr>
            <a:r>
              <a:rPr lang="en-US" sz="1400" b="1" dirty="0" smtClean="0"/>
              <a:t>		</a:t>
            </a:r>
            <a:r>
              <a:rPr lang="en-US" sz="1400" b="1" dirty="0" smtClean="0">
                <a:solidFill>
                  <a:schemeClr val="bg1"/>
                </a:solidFill>
              </a:rPr>
              <a:t>E6: </a:t>
            </a:r>
            <a:r>
              <a:rPr lang="en-US" sz="1400" dirty="0" smtClean="0">
                <a:solidFill>
                  <a:schemeClr val="bg1"/>
                </a:solidFill>
              </a:rPr>
              <a:t>Use </a:t>
            </a:r>
            <a:br>
              <a:rPr lang="en-US" sz="1400" dirty="0" smtClean="0">
                <a:solidFill>
                  <a:schemeClr val="bg1"/>
                </a:solidFill>
              </a:rPr>
            </a:br>
            <a:r>
              <a:rPr lang="en-US" sz="1400" dirty="0" smtClean="0">
                <a:solidFill>
                  <a:schemeClr val="bg1"/>
                </a:solidFill>
              </a:rPr>
              <a:t>technology </a:t>
            </a:r>
            <a:br>
              <a:rPr lang="en-US" sz="1400" dirty="0" smtClean="0">
                <a:solidFill>
                  <a:schemeClr val="bg1"/>
                </a:solidFill>
              </a:rPr>
            </a:br>
            <a:r>
              <a:rPr lang="en-US" sz="1400" dirty="0" smtClean="0">
                <a:solidFill>
                  <a:schemeClr val="bg1"/>
                </a:solidFill>
              </a:rPr>
              <a:t>&amp; digital media strategically &amp; </a:t>
            </a:r>
            <a:br>
              <a:rPr lang="en-US" sz="1400" dirty="0" smtClean="0">
                <a:solidFill>
                  <a:schemeClr val="bg1"/>
                </a:solidFill>
              </a:rPr>
            </a:br>
            <a:r>
              <a:rPr lang="en-US" sz="1400" dirty="0" smtClean="0">
                <a:solidFill>
                  <a:schemeClr val="bg1"/>
                </a:solidFill>
              </a:rPr>
              <a:t>capably</a:t>
            </a:r>
          </a:p>
          <a:p>
            <a:pPr marL="115888" indent="-115888">
              <a:buFont typeface="Arial" pitchFamily="34" charset="0"/>
              <a:buNone/>
            </a:pPr>
            <a:r>
              <a:rPr lang="en-US" sz="1400" b="1" dirty="0" smtClean="0">
                <a:solidFill>
                  <a:schemeClr val="bg1"/>
                </a:solidFill>
              </a:rPr>
              <a:t>M5: </a:t>
            </a:r>
            <a:r>
              <a:rPr lang="en-US" sz="1400" dirty="0" smtClean="0">
                <a:solidFill>
                  <a:schemeClr val="bg1"/>
                </a:solidFill>
              </a:rPr>
              <a:t>Use appropriate tools strategically</a:t>
            </a:r>
          </a:p>
          <a:p>
            <a:pPr marL="115888" indent="-115888">
              <a:buFont typeface="Arial" pitchFamily="34" charset="0"/>
              <a:buNone/>
            </a:pPr>
            <a:endParaRPr lang="en-US" sz="1400" dirty="0">
              <a:solidFill>
                <a:schemeClr val="bg1"/>
              </a:solidFill>
            </a:endParaRPr>
          </a:p>
        </p:txBody>
      </p:sp>
      <p:sp>
        <p:nvSpPr>
          <p:cNvPr id="41" name="Content Placeholder 2"/>
          <p:cNvSpPr txBox="1">
            <a:spLocks/>
          </p:cNvSpPr>
          <p:nvPr/>
        </p:nvSpPr>
        <p:spPr>
          <a:xfrm>
            <a:off x="3223846" y="2135028"/>
            <a:ext cx="2895600" cy="205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buFont typeface="Arial" pitchFamily="34" charset="0"/>
              <a:buNone/>
            </a:pPr>
            <a:r>
              <a:rPr lang="en-US" sz="1400" b="1" dirty="0" smtClean="0"/>
              <a:t>E2: </a:t>
            </a:r>
            <a:r>
              <a:rPr lang="en-US" sz="1400" dirty="0" smtClean="0"/>
              <a:t>Build a strong base of knowledge through content rich texts</a:t>
            </a:r>
          </a:p>
          <a:p>
            <a:pPr marL="115888" indent="-115888">
              <a:buFont typeface="Arial" pitchFamily="34" charset="0"/>
              <a:buNone/>
            </a:pPr>
            <a:r>
              <a:rPr lang="en-US" sz="1400" b="1" dirty="0" smtClean="0"/>
              <a:t>E5: </a:t>
            </a:r>
            <a:r>
              <a:rPr lang="en-US" sz="1400" dirty="0" smtClean="0"/>
              <a:t>Read, write, and speak </a:t>
            </a:r>
            <a:br>
              <a:rPr lang="en-US" sz="1400" dirty="0" smtClean="0"/>
            </a:br>
            <a:r>
              <a:rPr lang="en-US" sz="1400" dirty="0" smtClean="0"/>
              <a:t>grounded in evidence</a:t>
            </a:r>
          </a:p>
          <a:p>
            <a:pPr marL="344488" indent="-115888">
              <a:buFont typeface="Arial" pitchFamily="34" charset="0"/>
              <a:buNone/>
            </a:pPr>
            <a:r>
              <a:rPr lang="en-US" sz="1400" b="1" dirty="0" smtClean="0"/>
              <a:t>M3 &amp; E4: </a:t>
            </a:r>
            <a:r>
              <a:rPr lang="en-US" sz="1400" dirty="0" smtClean="0"/>
              <a:t>Construct viable </a:t>
            </a:r>
            <a:br>
              <a:rPr lang="en-US" sz="1400" dirty="0" smtClean="0"/>
            </a:br>
            <a:r>
              <a:rPr lang="en-US" sz="1400" dirty="0" smtClean="0"/>
              <a:t>arguments and critique </a:t>
            </a:r>
            <a:br>
              <a:rPr lang="en-US" sz="1400" dirty="0" smtClean="0"/>
            </a:br>
            <a:r>
              <a:rPr lang="en-US" sz="1400" dirty="0" smtClean="0"/>
              <a:t>reasoning of others</a:t>
            </a:r>
          </a:p>
          <a:p>
            <a:pPr marL="747713" indent="-292100">
              <a:buFont typeface="Arial" pitchFamily="34" charset="0"/>
              <a:buNone/>
            </a:pPr>
            <a:r>
              <a:rPr lang="en-US" sz="1400" b="1" dirty="0" smtClean="0"/>
              <a:t>S7: </a:t>
            </a:r>
            <a:r>
              <a:rPr lang="en-US" sz="1400" dirty="0" smtClean="0"/>
              <a:t>Engage in </a:t>
            </a:r>
            <a:br>
              <a:rPr lang="en-US" sz="1400" dirty="0" smtClean="0"/>
            </a:br>
            <a:r>
              <a:rPr lang="en-US" sz="1400" dirty="0" smtClean="0"/>
              <a:t>argument from </a:t>
            </a:r>
            <a:br>
              <a:rPr lang="en-US" sz="1400" dirty="0" smtClean="0"/>
            </a:br>
            <a:r>
              <a:rPr lang="en-US" sz="1400" dirty="0" smtClean="0"/>
              <a:t>	evidence</a:t>
            </a:r>
            <a:endParaRPr lang="en-US" sz="1400" dirty="0"/>
          </a:p>
        </p:txBody>
      </p:sp>
      <p:sp>
        <p:nvSpPr>
          <p:cNvPr id="42" name="Content Placeholder 2"/>
          <p:cNvSpPr txBox="1">
            <a:spLocks/>
          </p:cNvSpPr>
          <p:nvPr/>
        </p:nvSpPr>
        <p:spPr>
          <a:xfrm>
            <a:off x="5219700" y="3048000"/>
            <a:ext cx="2628900" cy="19840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buFont typeface="Arial" pitchFamily="34" charset="0"/>
              <a:buNone/>
              <a:tabLst>
                <a:tab pos="571500" algn="l"/>
                <a:tab pos="685800" algn="l"/>
                <a:tab pos="800100" algn="l"/>
                <a:tab pos="914400" algn="l"/>
              </a:tabLst>
            </a:pPr>
            <a:r>
              <a:rPr lang="en-US" sz="1400" b="1" dirty="0" smtClean="0"/>
              <a:t>					</a:t>
            </a:r>
            <a:r>
              <a:rPr lang="en-US" sz="1400" b="1" dirty="0" smtClean="0">
                <a:solidFill>
                  <a:schemeClr val="bg1"/>
                </a:solidFill>
              </a:rPr>
              <a:t>S8: </a:t>
            </a:r>
            <a:r>
              <a:rPr lang="en-US" sz="1400" dirty="0" smtClean="0">
                <a:solidFill>
                  <a:schemeClr val="bg1"/>
                </a:solidFill>
              </a:rPr>
              <a:t>Obtain, </a:t>
            </a:r>
            <a:br>
              <a:rPr lang="en-US" sz="1400" dirty="0" smtClean="0">
                <a:solidFill>
                  <a:schemeClr val="bg1"/>
                </a:solidFill>
              </a:rPr>
            </a:br>
            <a:r>
              <a:rPr lang="en-US" sz="1400" dirty="0" smtClean="0">
                <a:solidFill>
                  <a:schemeClr val="bg1"/>
                </a:solidFill>
              </a:rPr>
              <a:t>			evaluate, &amp; </a:t>
            </a:r>
            <a:br>
              <a:rPr lang="en-US" sz="1400" dirty="0" smtClean="0">
                <a:solidFill>
                  <a:schemeClr val="bg1"/>
                </a:solidFill>
              </a:rPr>
            </a:br>
            <a:r>
              <a:rPr lang="en-US" sz="1400" dirty="0" smtClean="0">
                <a:solidFill>
                  <a:schemeClr val="bg1"/>
                </a:solidFill>
              </a:rPr>
              <a:t>		communicate </a:t>
            </a:r>
            <a:br>
              <a:rPr lang="en-US" sz="1400" dirty="0" smtClean="0">
                <a:solidFill>
                  <a:schemeClr val="bg1"/>
                </a:solidFill>
              </a:rPr>
            </a:br>
            <a:r>
              <a:rPr lang="en-US" sz="1400" dirty="0" smtClean="0">
                <a:solidFill>
                  <a:schemeClr val="bg1"/>
                </a:solidFill>
              </a:rPr>
              <a:t>	information</a:t>
            </a:r>
          </a:p>
          <a:p>
            <a:pPr marL="115888" indent="-115888">
              <a:buFont typeface="Arial" pitchFamily="34" charset="0"/>
              <a:buNone/>
              <a:tabLst>
                <a:tab pos="228600" algn="l"/>
                <a:tab pos="457200" algn="l"/>
              </a:tabLst>
            </a:pPr>
            <a:r>
              <a:rPr lang="en-US" sz="1400" b="1" dirty="0" smtClean="0">
                <a:solidFill>
                  <a:schemeClr val="bg1"/>
                </a:solidFill>
              </a:rPr>
              <a:t>			E3: </a:t>
            </a:r>
            <a:r>
              <a:rPr lang="en-US" sz="1400" dirty="0" smtClean="0">
                <a:solidFill>
                  <a:schemeClr val="bg1"/>
                </a:solidFill>
              </a:rPr>
              <a:t>Obtain, synthesize, </a:t>
            </a:r>
            <a:br>
              <a:rPr lang="en-US" sz="1400" dirty="0" smtClean="0">
                <a:solidFill>
                  <a:schemeClr val="bg1"/>
                </a:solidFill>
              </a:rPr>
            </a:br>
            <a:r>
              <a:rPr lang="en-US" sz="1400" dirty="0" smtClean="0">
                <a:solidFill>
                  <a:schemeClr val="bg1"/>
                </a:solidFill>
              </a:rPr>
              <a:t>	and report findings clearly </a:t>
            </a:r>
            <a:r>
              <a:rPr lang="en-US" sz="1400" dirty="0">
                <a:solidFill>
                  <a:schemeClr val="bg1"/>
                </a:solidFill>
              </a:rPr>
              <a:t/>
            </a:r>
            <a:br>
              <a:rPr lang="en-US" sz="1400" dirty="0">
                <a:solidFill>
                  <a:schemeClr val="bg1"/>
                </a:solidFill>
              </a:rPr>
            </a:br>
            <a:r>
              <a:rPr lang="en-US" sz="1400" dirty="0" smtClean="0">
                <a:solidFill>
                  <a:schemeClr val="bg1"/>
                </a:solidFill>
              </a:rPr>
              <a:t>and effectively in response </a:t>
            </a:r>
            <a:br>
              <a:rPr lang="en-US" sz="1400" dirty="0" smtClean="0">
                <a:solidFill>
                  <a:schemeClr val="bg1"/>
                </a:solidFill>
              </a:rPr>
            </a:br>
            <a:r>
              <a:rPr lang="en-US" sz="1400" dirty="0" smtClean="0">
                <a:solidFill>
                  <a:schemeClr val="bg1"/>
                </a:solidFill>
              </a:rPr>
              <a:t>to task and purpose</a:t>
            </a:r>
            <a:endParaRPr lang="en-US" sz="1400" dirty="0">
              <a:solidFill>
                <a:schemeClr val="bg1"/>
              </a:solidFill>
            </a:endParaRPr>
          </a:p>
        </p:txBody>
      </p:sp>
      <p:sp>
        <p:nvSpPr>
          <p:cNvPr id="43" name="TextBox 42"/>
          <p:cNvSpPr txBox="1"/>
          <p:nvPr/>
        </p:nvSpPr>
        <p:spPr>
          <a:xfrm>
            <a:off x="20782" y="4771713"/>
            <a:ext cx="1573934" cy="1661993"/>
          </a:xfrm>
          <a:prstGeom prst="rect">
            <a:avLst/>
          </a:prstGeom>
          <a:noFill/>
        </p:spPr>
        <p:txBody>
          <a:bodyPr wrap="square" rtlCol="0">
            <a:spAutoFit/>
          </a:bodyPr>
          <a:lstStyle/>
          <a:p>
            <a:r>
              <a:rPr lang="en-US" sz="1400" b="1" dirty="0" smtClean="0">
                <a:solidFill>
                  <a:schemeClr val="bg1"/>
                </a:solidFill>
              </a:rPr>
              <a:t>Commonalities </a:t>
            </a:r>
          </a:p>
          <a:p>
            <a:r>
              <a:rPr lang="en-US" sz="1400" b="1" dirty="0" smtClean="0">
                <a:solidFill>
                  <a:schemeClr val="bg1"/>
                </a:solidFill>
              </a:rPr>
              <a:t>Among the Practices </a:t>
            </a:r>
            <a:br>
              <a:rPr lang="en-US" sz="1400" b="1" dirty="0" smtClean="0">
                <a:solidFill>
                  <a:schemeClr val="bg1"/>
                </a:solidFill>
              </a:rPr>
            </a:br>
            <a:r>
              <a:rPr lang="en-US" sz="1400" b="1" dirty="0" smtClean="0">
                <a:solidFill>
                  <a:schemeClr val="bg1"/>
                </a:solidFill>
              </a:rPr>
              <a:t>in Science, Mathematics </a:t>
            </a:r>
            <a:br>
              <a:rPr lang="en-US" sz="1400" b="1" dirty="0" smtClean="0">
                <a:solidFill>
                  <a:schemeClr val="bg1"/>
                </a:solidFill>
              </a:rPr>
            </a:br>
            <a:r>
              <a:rPr lang="en-US" sz="1400" b="1" dirty="0" smtClean="0">
                <a:solidFill>
                  <a:schemeClr val="bg1"/>
                </a:solidFill>
              </a:rPr>
              <a:t>and English Language Arts</a:t>
            </a:r>
            <a:endParaRPr lang="en-US" sz="1400" b="1" dirty="0">
              <a:solidFill>
                <a:schemeClr val="bg1"/>
              </a:solidFill>
            </a:endParaRPr>
          </a:p>
        </p:txBody>
      </p:sp>
    </p:spTree>
    <p:extLst>
      <p:ext uri="{BB962C8B-B14F-4D97-AF65-F5344CB8AC3E}">
        <p14:creationId xmlns:p14="http://schemas.microsoft.com/office/powerpoint/2010/main" val="7328387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7620000" cy="4800600"/>
          </a:xfrm>
        </p:spPr>
        <p:txBody>
          <a:bodyPr>
            <a:normAutofit/>
          </a:bodyPr>
          <a:lstStyle/>
          <a:p>
            <a:r>
              <a:rPr lang="en-US" dirty="0" smtClean="0"/>
              <a:t>Students will have to read complex text.</a:t>
            </a:r>
          </a:p>
          <a:p>
            <a:r>
              <a:rPr lang="en-US" dirty="0" smtClean="0"/>
              <a:t>Research ideas and topics for classroom discussion and experimentation.</a:t>
            </a:r>
          </a:p>
          <a:p>
            <a:r>
              <a:rPr lang="en-US" dirty="0" smtClean="0"/>
              <a:t>Be able to argue their point and back up their statements with specific information from research and hands on activities.</a:t>
            </a:r>
          </a:p>
          <a:p>
            <a:r>
              <a:rPr lang="en-US" dirty="0" smtClean="0"/>
              <a:t>Constantly be reading, writing, speaking and creating in the science classroom.</a:t>
            </a:r>
          </a:p>
          <a:p>
            <a:endParaRPr lang="en-US" dirty="0"/>
          </a:p>
        </p:txBody>
      </p:sp>
      <p:sp>
        <p:nvSpPr>
          <p:cNvPr id="2" name="Title 1"/>
          <p:cNvSpPr>
            <a:spLocks noGrp="1"/>
          </p:cNvSpPr>
          <p:nvPr>
            <p:ph type="title"/>
          </p:nvPr>
        </p:nvSpPr>
        <p:spPr>
          <a:xfrm>
            <a:off x="990600" y="609600"/>
            <a:ext cx="7454153" cy="1014806"/>
          </a:xfrm>
        </p:spPr>
        <p:txBody>
          <a:bodyPr>
            <a:noAutofit/>
          </a:bodyPr>
          <a:lstStyle/>
          <a:p>
            <a:r>
              <a:rPr lang="en-US" sz="4000" dirty="0" smtClean="0"/>
              <a:t>What does this mean in regard to instruction in the classroom</a:t>
            </a:r>
            <a:endParaRPr lang="en-US" sz="4000" dirty="0"/>
          </a:p>
        </p:txBody>
      </p:sp>
      <p:pic>
        <p:nvPicPr>
          <p:cNvPr id="2050" name="Picture 2" descr="http://t1.gstatic.com/images?q=tbn:ANd9GcQL5nZWsa1N6i7hxsy1WiWjyquMwxZ3Bi-dzUQb_XYpUEve9BXu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916" y="50292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288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4800" dirty="0" smtClean="0"/>
              <a:t>Examples of Literacy (video)</a:t>
            </a:r>
            <a:endParaRPr lang="en-US" sz="4800" dirty="0"/>
          </a:p>
        </p:txBody>
      </p:sp>
      <p:sp>
        <p:nvSpPr>
          <p:cNvPr id="4" name="TextBox 3"/>
          <p:cNvSpPr txBox="1"/>
          <p:nvPr/>
        </p:nvSpPr>
        <p:spPr>
          <a:xfrm>
            <a:off x="1371600" y="2438400"/>
            <a:ext cx="6629400" cy="369332"/>
          </a:xfrm>
          <a:prstGeom prst="rect">
            <a:avLst/>
          </a:prstGeom>
          <a:noFill/>
        </p:spPr>
        <p:txBody>
          <a:bodyPr wrap="square" rtlCol="0">
            <a:spAutoFit/>
          </a:bodyPr>
          <a:lstStyle/>
          <a:p>
            <a:endParaRPr lang="en-US" dirty="0"/>
          </a:p>
        </p:txBody>
      </p:sp>
      <p:sp>
        <p:nvSpPr>
          <p:cNvPr id="5" name="TextBox 4"/>
          <p:cNvSpPr txBox="1"/>
          <p:nvPr/>
        </p:nvSpPr>
        <p:spPr>
          <a:xfrm>
            <a:off x="1409700" y="3139137"/>
            <a:ext cx="6553200" cy="369332"/>
          </a:xfrm>
          <a:prstGeom prst="rect">
            <a:avLst/>
          </a:prstGeom>
          <a:noFill/>
        </p:spPr>
        <p:txBody>
          <a:bodyPr wrap="square" rtlCol="0">
            <a:spAutoFit/>
          </a:bodyPr>
          <a:lstStyle/>
          <a:p>
            <a:endParaRPr lang="en-US" dirty="0"/>
          </a:p>
        </p:txBody>
      </p:sp>
      <p:sp>
        <p:nvSpPr>
          <p:cNvPr id="6" name="TextBox 5"/>
          <p:cNvSpPr txBox="1"/>
          <p:nvPr/>
        </p:nvSpPr>
        <p:spPr>
          <a:xfrm>
            <a:off x="1444336" y="3785468"/>
            <a:ext cx="6629400" cy="369332"/>
          </a:xfrm>
          <a:prstGeom prst="rect">
            <a:avLst/>
          </a:prstGeom>
          <a:noFill/>
        </p:spPr>
        <p:txBody>
          <a:bodyPr wrap="square" rtlCol="0">
            <a:spAutoFit/>
          </a:bodyPr>
          <a:lstStyle/>
          <a:p>
            <a:endParaRPr lang="en-US" dirty="0"/>
          </a:p>
        </p:txBody>
      </p:sp>
      <p:sp>
        <p:nvSpPr>
          <p:cNvPr id="7" name="TextBox 6"/>
          <p:cNvSpPr txBox="1"/>
          <p:nvPr/>
        </p:nvSpPr>
        <p:spPr>
          <a:xfrm>
            <a:off x="1444336" y="3847373"/>
            <a:ext cx="6324600" cy="369332"/>
          </a:xfrm>
          <a:prstGeom prst="rect">
            <a:avLst/>
          </a:prstGeom>
          <a:noFill/>
        </p:spPr>
        <p:txBody>
          <a:bodyPr wrap="square" rtlCol="0">
            <a:spAutoFit/>
          </a:bodyPr>
          <a:lstStyle/>
          <a:p>
            <a:endParaRPr lang="en-US" dirty="0"/>
          </a:p>
        </p:txBody>
      </p:sp>
      <p:sp>
        <p:nvSpPr>
          <p:cNvPr id="8" name="TextBox 7"/>
          <p:cNvSpPr txBox="1"/>
          <p:nvPr/>
        </p:nvSpPr>
        <p:spPr>
          <a:xfrm>
            <a:off x="1468344" y="2623066"/>
            <a:ext cx="5999256" cy="2246769"/>
          </a:xfrm>
          <a:prstGeom prst="rect">
            <a:avLst/>
          </a:prstGeom>
          <a:noFill/>
        </p:spPr>
        <p:txBody>
          <a:bodyPr wrap="square" rtlCol="0">
            <a:spAutoFit/>
          </a:bodyPr>
          <a:lstStyle/>
          <a:p>
            <a:r>
              <a:rPr lang="en-US" sz="2800" dirty="0">
                <a:solidFill>
                  <a:schemeClr val="bg1"/>
                </a:solidFill>
              </a:rPr>
              <a:t>Take  notes </a:t>
            </a:r>
            <a:r>
              <a:rPr lang="en-US" sz="2800" dirty="0" smtClean="0">
                <a:solidFill>
                  <a:schemeClr val="bg1"/>
                </a:solidFill>
              </a:rPr>
              <a:t>on the students and teachers discussions/actions.</a:t>
            </a:r>
            <a:endParaRPr lang="en-US" sz="2800" dirty="0">
              <a:solidFill>
                <a:schemeClr val="bg1"/>
              </a:solidFill>
            </a:endParaRPr>
          </a:p>
          <a:p>
            <a:r>
              <a:rPr lang="en-US" sz="2800" dirty="0" smtClean="0">
                <a:solidFill>
                  <a:schemeClr val="bg1"/>
                </a:solidFill>
              </a:rPr>
              <a:t>How would this be helpful in your classroom and how easy would the above be to implement.  </a:t>
            </a:r>
            <a:endParaRPr lang="en-US" sz="2800" dirty="0">
              <a:solidFill>
                <a:schemeClr val="bg1"/>
              </a:solidFill>
            </a:endParaRPr>
          </a:p>
        </p:txBody>
      </p:sp>
    </p:spTree>
    <p:extLst>
      <p:ext uri="{BB962C8B-B14F-4D97-AF65-F5344CB8AC3E}">
        <p14:creationId xmlns:p14="http://schemas.microsoft.com/office/powerpoint/2010/main" val="8873088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4"/>
          <p:cNvSpPr>
            <a:spLocks noGrp="1"/>
          </p:cNvSpPr>
          <p:nvPr>
            <p:ph idx="1"/>
          </p:nvPr>
        </p:nvSpPr>
        <p:spPr>
          <a:xfrm>
            <a:off x="685800" y="2286000"/>
            <a:ext cx="7620000" cy="3911600"/>
          </a:xfrm>
        </p:spPr>
        <p:txBody>
          <a:bodyPr>
            <a:normAutofit fontScale="92500" lnSpcReduction="20000"/>
          </a:bodyPr>
          <a:lstStyle/>
          <a:p>
            <a:pPr eaLnBrk="1" hangingPunct="1"/>
            <a:r>
              <a:rPr lang="en-US" altLang="en-US" dirty="0" smtClean="0">
                <a:latin typeface="Times New Roman" pitchFamily="18" charset="0"/>
                <a:cs typeface="Times New Roman" pitchFamily="18" charset="0"/>
              </a:rPr>
              <a:t>Students at all levels should be able to:</a:t>
            </a:r>
          </a:p>
          <a:p>
            <a:pPr eaLnBrk="1" hangingPunct="1">
              <a:buFontTx/>
              <a:buNone/>
            </a:pPr>
            <a:endParaRPr lang="en-US" altLang="en-US" sz="1100" dirty="0" smtClean="0">
              <a:latin typeface="Times New Roman" pitchFamily="18" charset="0"/>
              <a:cs typeface="Times New Roman" pitchFamily="18" charset="0"/>
            </a:endParaRPr>
          </a:p>
          <a:p>
            <a:pPr lvl="1" eaLnBrk="1" hangingPunct="1"/>
            <a:r>
              <a:rPr lang="en-US" altLang="en-US" dirty="0" smtClean="0">
                <a:latin typeface="Times New Roman" pitchFamily="18" charset="0"/>
                <a:cs typeface="Times New Roman" pitchFamily="18" charset="0"/>
              </a:rPr>
              <a:t>Note details</a:t>
            </a:r>
          </a:p>
          <a:p>
            <a:pPr lvl="1" eaLnBrk="1" hangingPunct="1"/>
            <a:r>
              <a:rPr lang="en-US" altLang="en-US" dirty="0" smtClean="0">
                <a:latin typeface="Times New Roman" pitchFamily="18" charset="0"/>
                <a:cs typeface="Times New Roman" pitchFamily="18" charset="0"/>
              </a:rPr>
              <a:t>Compare and contrast</a:t>
            </a:r>
          </a:p>
          <a:p>
            <a:pPr lvl="1" eaLnBrk="1" hangingPunct="1"/>
            <a:r>
              <a:rPr lang="en-US" altLang="en-US" dirty="0" smtClean="0">
                <a:latin typeface="Times New Roman" pitchFamily="18" charset="0"/>
                <a:cs typeface="Times New Roman" pitchFamily="18" charset="0"/>
              </a:rPr>
              <a:t>Predict</a:t>
            </a:r>
          </a:p>
          <a:p>
            <a:pPr lvl="1" eaLnBrk="1" hangingPunct="1"/>
            <a:r>
              <a:rPr lang="en-US" altLang="en-US" dirty="0" smtClean="0">
                <a:latin typeface="Times New Roman" pitchFamily="18" charset="0"/>
                <a:cs typeface="Times New Roman" pitchFamily="18" charset="0"/>
              </a:rPr>
              <a:t>Sequence events</a:t>
            </a:r>
          </a:p>
          <a:p>
            <a:pPr lvl="1" eaLnBrk="1" hangingPunct="1"/>
            <a:r>
              <a:rPr lang="en-US" altLang="en-US" dirty="0" smtClean="0">
                <a:latin typeface="Times New Roman" pitchFamily="18" charset="0"/>
                <a:cs typeface="Times New Roman" pitchFamily="18" charset="0"/>
              </a:rPr>
              <a:t>Link cause and effect</a:t>
            </a:r>
          </a:p>
          <a:p>
            <a:pPr lvl="1" eaLnBrk="1" hangingPunct="1"/>
            <a:r>
              <a:rPr lang="en-US" altLang="en-US" dirty="0" smtClean="0">
                <a:latin typeface="Times New Roman" pitchFamily="18" charset="0"/>
                <a:cs typeface="Times New Roman" pitchFamily="18" charset="0"/>
              </a:rPr>
              <a:t>Distinguish fact from opinion</a:t>
            </a:r>
          </a:p>
          <a:p>
            <a:pPr lvl="1" eaLnBrk="1" hangingPunct="1"/>
            <a:r>
              <a:rPr lang="en-US" altLang="en-US" dirty="0" smtClean="0">
                <a:latin typeface="Times New Roman" pitchFamily="18" charset="0"/>
                <a:cs typeface="Times New Roman" pitchFamily="18" charset="0"/>
              </a:rPr>
              <a:t>Link words with precise meanings</a:t>
            </a:r>
          </a:p>
          <a:p>
            <a:pPr lvl="1" eaLnBrk="1" hangingPunct="1"/>
            <a:r>
              <a:rPr lang="en-US" altLang="en-US" dirty="0" smtClean="0">
                <a:latin typeface="Times New Roman" pitchFamily="18" charset="0"/>
                <a:cs typeface="Times New Roman" pitchFamily="18" charset="0"/>
              </a:rPr>
              <a:t>Make inferences</a:t>
            </a:r>
          </a:p>
          <a:p>
            <a:pPr lvl="1" eaLnBrk="1" hangingPunct="1"/>
            <a:r>
              <a:rPr lang="en-US" altLang="en-US" dirty="0" smtClean="0">
                <a:latin typeface="Times New Roman" pitchFamily="18" charset="0"/>
                <a:cs typeface="Times New Roman" pitchFamily="18" charset="0"/>
              </a:rPr>
              <a:t>Draw conclusions</a:t>
            </a:r>
          </a:p>
          <a:p>
            <a:pPr lvl="1" eaLnBrk="1" hangingPunct="1">
              <a:buFont typeface="Wingdings" pitchFamily="2" charset="2"/>
              <a:buNone/>
            </a:pPr>
            <a:endParaRPr lang="en-US" altLang="en-US" sz="1000" dirty="0" smtClean="0">
              <a:latin typeface="Times New Roman" pitchFamily="18" charset="0"/>
              <a:cs typeface="Times New Roman" pitchFamily="18" charset="0"/>
            </a:endParaRPr>
          </a:p>
          <a:p>
            <a:pPr lvl="1" eaLnBrk="1" hangingPunct="1">
              <a:buFont typeface="Wingdings" pitchFamily="2" charset="2"/>
              <a:buNone/>
            </a:pPr>
            <a:r>
              <a:rPr lang="en-US" altLang="en-US" sz="1600" dirty="0" smtClean="0">
                <a:latin typeface="Times New Roman" pitchFamily="18" charset="0"/>
                <a:cs typeface="Times New Roman" pitchFamily="18" charset="0"/>
              </a:rPr>
              <a:t>From </a:t>
            </a:r>
            <a:r>
              <a:rPr lang="en-US" altLang="en-US" sz="1600" dirty="0" err="1" smtClean="0">
                <a:latin typeface="Times New Roman" pitchFamily="18" charset="0"/>
                <a:cs typeface="Times New Roman" pitchFamily="18" charset="0"/>
              </a:rPr>
              <a:t>Thier</a:t>
            </a:r>
            <a:r>
              <a:rPr lang="en-US" altLang="en-US" sz="1600" dirty="0" smtClean="0">
                <a:latin typeface="Times New Roman" pitchFamily="18" charset="0"/>
                <a:cs typeface="Times New Roman" pitchFamily="18" charset="0"/>
              </a:rPr>
              <a:t> and </a:t>
            </a:r>
            <a:r>
              <a:rPr lang="en-US" altLang="en-US" sz="1600" dirty="0" err="1" smtClean="0">
                <a:latin typeface="Times New Roman" pitchFamily="18" charset="0"/>
                <a:cs typeface="Times New Roman" pitchFamily="18" charset="0"/>
              </a:rPr>
              <a:t>Daviss</a:t>
            </a:r>
            <a:r>
              <a:rPr lang="en-US" altLang="en-US" sz="1600" dirty="0" smtClean="0">
                <a:latin typeface="Times New Roman" pitchFamily="18" charset="0"/>
                <a:cs typeface="Times New Roman" pitchFamily="18" charset="0"/>
              </a:rPr>
              <a:t>, 2002</a:t>
            </a:r>
          </a:p>
        </p:txBody>
      </p:sp>
      <p:sp>
        <p:nvSpPr>
          <p:cNvPr id="18434" name="Title 1"/>
          <p:cNvSpPr>
            <a:spLocks noGrp="1"/>
          </p:cNvSpPr>
          <p:nvPr>
            <p:ph type="title"/>
          </p:nvPr>
        </p:nvSpPr>
        <p:spPr>
          <a:xfrm>
            <a:off x="609600" y="228600"/>
            <a:ext cx="7756263" cy="1054250"/>
          </a:xfrm>
        </p:spPr>
        <p:txBody>
          <a:bodyPr>
            <a:normAutofit fontScale="90000"/>
          </a:bodyPr>
          <a:lstStyle/>
          <a:p>
            <a:pPr eaLnBrk="1" hangingPunct="1"/>
            <a:r>
              <a:rPr lang="en-US" altLang="en-US" sz="2800" b="0" i="1" dirty="0" smtClean="0">
                <a:solidFill>
                  <a:schemeClr val="accent2"/>
                </a:solidFill>
              </a:rPr>
              <a:t/>
            </a:r>
            <a:br>
              <a:rPr lang="en-US" altLang="en-US" sz="2800" b="0" i="1" dirty="0" smtClean="0">
                <a:solidFill>
                  <a:schemeClr val="accent2"/>
                </a:solidFill>
              </a:rPr>
            </a:br>
            <a:r>
              <a:rPr lang="en-US" altLang="en-US" sz="3600" b="0" i="1" dirty="0" smtClean="0">
                <a:solidFill>
                  <a:schemeClr val="accent2"/>
                </a:solidFill>
              </a:rPr>
              <a:t>Science and language are interdependent.</a:t>
            </a:r>
            <a:br>
              <a:rPr lang="en-US" altLang="en-US" sz="3600" b="0" i="1" dirty="0" smtClean="0">
                <a:solidFill>
                  <a:schemeClr val="accent2"/>
                </a:solidFill>
              </a:rPr>
            </a:br>
            <a:r>
              <a:rPr lang="en-US" altLang="en-US" sz="3600" b="0" i="1" dirty="0" smtClean="0">
                <a:solidFill>
                  <a:schemeClr val="accent2"/>
                </a:solidFill>
              </a:rPr>
              <a:t>Their processes are mirrored in each other.</a:t>
            </a:r>
            <a:r>
              <a:rPr lang="en-US" altLang="en-US" sz="3600" dirty="0" smtClean="0"/>
              <a:t/>
            </a:r>
            <a:br>
              <a:rPr lang="en-US" altLang="en-US" sz="3600" dirty="0" smtClean="0"/>
            </a:br>
            <a:endParaRPr lang="en-US" altLang="en-US" sz="3600" b="0" i="1" dirty="0" smtClean="0">
              <a:solidFill>
                <a:schemeClr val="accent2"/>
              </a:solidFill>
            </a:endParaRPr>
          </a:p>
        </p:txBody>
      </p:sp>
      <p:pic>
        <p:nvPicPr>
          <p:cNvPr id="94210" name="Picture 2" descr="http://www.swfwmd.state.fl.us/documents/publications/watermatters/MarApr2005/kidstesttubesW.jpg"/>
          <p:cNvPicPr>
            <a:picLocks noChangeAspect="1" noChangeArrowheads="1"/>
          </p:cNvPicPr>
          <p:nvPr/>
        </p:nvPicPr>
        <p:blipFill>
          <a:blip r:embed="rId2" cstate="print"/>
          <a:srcRect/>
          <a:stretch>
            <a:fillRect/>
          </a:stretch>
        </p:blipFill>
        <p:spPr bwMode="auto">
          <a:xfrm>
            <a:off x="5943600" y="3018290"/>
            <a:ext cx="2857500" cy="2143125"/>
          </a:xfrm>
          <a:prstGeom prst="rect">
            <a:avLst/>
          </a:prstGeom>
          <a:noFill/>
          <a:effectLst>
            <a:reflection blurRad="6350" stA="50000" endA="300" endPos="55500" dist="50800" dir="5400000" sy="-100000" algn="bl" rotWithShape="0"/>
          </a:effectLst>
        </p:spPr>
      </p:pic>
    </p:spTree>
    <p:extLst>
      <p:ext uri="{BB962C8B-B14F-4D97-AF65-F5344CB8AC3E}">
        <p14:creationId xmlns:p14="http://schemas.microsoft.com/office/powerpoint/2010/main" val="916633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38" y="747713"/>
            <a:ext cx="717232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
            <a:ext cx="9144000" cy="683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7325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1066800" y="2133600"/>
            <a:ext cx="7591425" cy="4572000"/>
          </a:xfrm>
        </p:spPr>
        <p:txBody>
          <a:bodyPr>
            <a:normAutofit lnSpcReduction="10000"/>
          </a:bodyPr>
          <a:lstStyle/>
          <a:p>
            <a:pPr lvl="1" eaLnBrk="1" hangingPunct="1"/>
            <a:r>
              <a:rPr lang="en-US" altLang="en-US" dirty="0" smtClean="0">
                <a:latin typeface="Times New Roman" pitchFamily="18" charset="0"/>
                <a:cs typeface="Times New Roman" pitchFamily="18" charset="0"/>
              </a:rPr>
              <a:t>Predicting: What does the topic title reveal?</a:t>
            </a:r>
          </a:p>
          <a:p>
            <a:pPr lvl="1" eaLnBrk="1" hangingPunct="1"/>
            <a:r>
              <a:rPr lang="en-US" altLang="en-US" dirty="0" smtClean="0">
                <a:latin typeface="Times New Roman" pitchFamily="18" charset="0"/>
                <a:cs typeface="Times New Roman" pitchFamily="18" charset="0"/>
              </a:rPr>
              <a:t>Reflective questioning before reading: What does this topic mean to me?</a:t>
            </a:r>
          </a:p>
          <a:p>
            <a:pPr lvl="1" eaLnBrk="1" hangingPunct="1"/>
            <a:r>
              <a:rPr lang="en-US" altLang="en-US" dirty="0" smtClean="0">
                <a:latin typeface="Times New Roman" pitchFamily="18" charset="0"/>
                <a:cs typeface="Times New Roman" pitchFamily="18" charset="0"/>
              </a:rPr>
              <a:t>Reflective questioning after reading: What questions do I still have about this topic?</a:t>
            </a:r>
          </a:p>
          <a:p>
            <a:pPr lvl="1" eaLnBrk="1" hangingPunct="1"/>
            <a:r>
              <a:rPr lang="en-US" altLang="en-US" dirty="0" smtClean="0">
                <a:latin typeface="Times New Roman" pitchFamily="18" charset="0"/>
                <a:cs typeface="Times New Roman" pitchFamily="18" charset="0"/>
              </a:rPr>
              <a:t>Evaluating: What it is the main idea of this reading?</a:t>
            </a:r>
          </a:p>
          <a:p>
            <a:pPr lvl="1" eaLnBrk="1" hangingPunct="1"/>
            <a:r>
              <a:rPr lang="en-US" altLang="en-US" dirty="0" smtClean="0">
                <a:latin typeface="Times New Roman" pitchFamily="18" charset="0"/>
                <a:cs typeface="Times New Roman" pitchFamily="18" charset="0"/>
              </a:rPr>
              <a:t>Paraphrasing: Turn and talk with a classmate about the reading.</a:t>
            </a:r>
          </a:p>
          <a:p>
            <a:pPr lvl="1" eaLnBrk="1" hangingPunct="1"/>
            <a:r>
              <a:rPr lang="en-US" altLang="en-US" dirty="0" smtClean="0">
                <a:latin typeface="Times New Roman" pitchFamily="18" charset="0"/>
                <a:cs typeface="Times New Roman" pitchFamily="18" charset="0"/>
              </a:rPr>
              <a:t>Summarizing: How many key ideas can I identify?</a:t>
            </a:r>
          </a:p>
          <a:p>
            <a:pPr lvl="1" eaLnBrk="1" hangingPunct="1"/>
            <a:r>
              <a:rPr lang="en-US" altLang="en-US" dirty="0" smtClean="0">
                <a:latin typeface="Times New Roman" pitchFamily="18" charset="0"/>
                <a:cs typeface="Times New Roman" pitchFamily="18" charset="0"/>
              </a:rPr>
              <a:t>Identifying words and meanings: Do I understand the meaning of the reading?</a:t>
            </a:r>
          </a:p>
          <a:p>
            <a:pPr lvl="1" eaLnBrk="1" hangingPunct="1"/>
            <a:r>
              <a:rPr lang="en-US" altLang="en-US" dirty="0" smtClean="0">
                <a:latin typeface="Times New Roman" pitchFamily="18" charset="0"/>
                <a:cs typeface="Times New Roman" pitchFamily="18" charset="0"/>
              </a:rPr>
              <a:t>Reflecting on the overall reading: If I reread this topic, what areas would I focus on?</a:t>
            </a:r>
          </a:p>
        </p:txBody>
      </p:sp>
      <p:sp>
        <p:nvSpPr>
          <p:cNvPr id="19458" name="Title 1"/>
          <p:cNvSpPr>
            <a:spLocks noGrp="1"/>
          </p:cNvSpPr>
          <p:nvPr>
            <p:ph type="title"/>
          </p:nvPr>
        </p:nvSpPr>
        <p:spPr>
          <a:xfrm>
            <a:off x="685800" y="381000"/>
            <a:ext cx="8226425" cy="906463"/>
          </a:xfrm>
        </p:spPr>
        <p:txBody>
          <a:bodyPr>
            <a:noAutofit/>
          </a:bodyPr>
          <a:lstStyle/>
          <a:p>
            <a:pPr eaLnBrk="1" hangingPunct="1"/>
            <a:r>
              <a:rPr lang="en-US" altLang="en-US" sz="4000" b="0" i="1" dirty="0" smtClean="0">
                <a:solidFill>
                  <a:schemeClr val="accent2"/>
                </a:solidFill>
              </a:rPr>
              <a:t/>
            </a:r>
            <a:br>
              <a:rPr lang="en-US" altLang="en-US" sz="4000" b="0" i="1" dirty="0" smtClean="0">
                <a:solidFill>
                  <a:schemeClr val="accent2"/>
                </a:solidFill>
              </a:rPr>
            </a:br>
            <a:r>
              <a:rPr lang="en-US" altLang="en-US" sz="4000" b="0" i="1" dirty="0" smtClean="0">
                <a:solidFill>
                  <a:schemeClr val="accent2"/>
                </a:solidFill>
              </a:rPr>
              <a:t>Strategies to improve literacy in science. Use prompts to uncover ideas.</a:t>
            </a:r>
            <a:r>
              <a:rPr lang="en-US" altLang="en-US" sz="4000" dirty="0" smtClean="0"/>
              <a:t/>
            </a:r>
            <a:br>
              <a:rPr lang="en-US" altLang="en-US" sz="4000" dirty="0" smtClean="0"/>
            </a:br>
            <a:endParaRPr lang="en-US" altLang="en-US" sz="4000" b="0" i="1" dirty="0" smtClean="0">
              <a:solidFill>
                <a:schemeClr val="accent2"/>
              </a:solidFill>
            </a:endParaRPr>
          </a:p>
        </p:txBody>
      </p:sp>
    </p:spTree>
    <p:extLst>
      <p:ext uri="{BB962C8B-B14F-4D97-AF65-F5344CB8AC3E}">
        <p14:creationId xmlns:p14="http://schemas.microsoft.com/office/powerpoint/2010/main" val="45088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7530353" cy="4076253"/>
          </a:xfrm>
        </p:spPr>
        <p:txBody>
          <a:bodyPr>
            <a:noAutofit/>
          </a:bodyPr>
          <a:lstStyle/>
          <a:p>
            <a:r>
              <a:rPr lang="en-US" sz="2000" dirty="0" smtClean="0"/>
              <a:t>A successful 21</a:t>
            </a:r>
            <a:r>
              <a:rPr lang="en-US" sz="2000" baseline="30000" dirty="0" smtClean="0"/>
              <a:t>st</a:t>
            </a:r>
            <a:r>
              <a:rPr lang="en-US" sz="2000" dirty="0" smtClean="0"/>
              <a:t> century student must :</a:t>
            </a:r>
          </a:p>
          <a:p>
            <a:pPr lvl="1"/>
            <a:r>
              <a:rPr lang="en-US" sz="2000" dirty="0" smtClean="0"/>
              <a:t>Be able to read material that is  age/grade appropriate</a:t>
            </a:r>
          </a:p>
          <a:p>
            <a:pPr lvl="1"/>
            <a:r>
              <a:rPr lang="en-US" sz="2000" dirty="0" smtClean="0"/>
              <a:t>Decipher readings that are challenging</a:t>
            </a:r>
          </a:p>
          <a:p>
            <a:pPr lvl="1"/>
            <a:r>
              <a:rPr lang="en-US" sz="2000" dirty="0" smtClean="0"/>
              <a:t>Make arguments and present claims</a:t>
            </a:r>
          </a:p>
          <a:p>
            <a:pPr lvl="1"/>
            <a:r>
              <a:rPr lang="en-US" sz="2000" dirty="0" smtClean="0"/>
              <a:t>Be able to write fluidly and with clarity </a:t>
            </a:r>
          </a:p>
          <a:p>
            <a:pPr lvl="1"/>
            <a:r>
              <a:rPr lang="en-US" sz="2000" dirty="0" smtClean="0"/>
              <a:t>Be able to pull information needed from text and research materials</a:t>
            </a:r>
          </a:p>
          <a:p>
            <a:pPr lvl="1"/>
            <a:r>
              <a:rPr lang="en-US" sz="2000" dirty="0" smtClean="0"/>
              <a:t>Problem solve using pervious knowledge and research to back their position up.</a:t>
            </a:r>
          </a:p>
          <a:p>
            <a:pPr lvl="1"/>
            <a:r>
              <a:rPr lang="en-US" sz="2000" dirty="0" smtClean="0"/>
              <a:t>(science specific – be able to create their experimental design, complete the experiment and conclude the findings in a detailed, factual based format. </a:t>
            </a:r>
          </a:p>
          <a:p>
            <a:pPr lvl="1"/>
            <a:endParaRPr lang="en-US" sz="2400" dirty="0"/>
          </a:p>
        </p:txBody>
      </p:sp>
      <p:sp>
        <p:nvSpPr>
          <p:cNvPr id="2" name="Title 1"/>
          <p:cNvSpPr>
            <a:spLocks noGrp="1"/>
          </p:cNvSpPr>
          <p:nvPr>
            <p:ph type="title"/>
          </p:nvPr>
        </p:nvSpPr>
        <p:spPr/>
        <p:txBody>
          <a:bodyPr/>
          <a:lstStyle/>
          <a:p>
            <a:pPr algn="ctr"/>
            <a:r>
              <a:rPr lang="en-US" sz="6000" i="1" dirty="0" smtClean="0">
                <a:solidFill>
                  <a:schemeClr val="accent2"/>
                </a:solidFill>
              </a:rPr>
              <a:t>   Expectations</a:t>
            </a:r>
            <a:r>
              <a:rPr lang="en-US" dirty="0" smtClean="0"/>
              <a:t>	</a:t>
            </a:r>
            <a:endParaRPr lang="en-US" dirty="0"/>
          </a:p>
        </p:txBody>
      </p:sp>
    </p:spTree>
    <p:extLst>
      <p:ext uri="{BB962C8B-B14F-4D97-AF65-F5344CB8AC3E}">
        <p14:creationId xmlns:p14="http://schemas.microsoft.com/office/powerpoint/2010/main" val="16974161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Look at the PE you are given.  </a:t>
            </a:r>
          </a:p>
          <a:p>
            <a:r>
              <a:rPr lang="en-US" dirty="0" smtClean="0"/>
              <a:t>Locate where the literacy connection is located</a:t>
            </a:r>
          </a:p>
          <a:p>
            <a:r>
              <a:rPr lang="en-US" dirty="0" smtClean="0"/>
              <a:t>Note where the literacy connection is listed within the PE </a:t>
            </a:r>
          </a:p>
          <a:p>
            <a:r>
              <a:rPr lang="en-US" dirty="0" smtClean="0"/>
              <a:t>Develop a plan that will allow you to address the PE and incorporate the literacy piece within the lessons.</a:t>
            </a:r>
            <a:endParaRPr lang="en-US" dirty="0"/>
          </a:p>
        </p:txBody>
      </p:sp>
      <p:sp>
        <p:nvSpPr>
          <p:cNvPr id="2" name="Title 1"/>
          <p:cNvSpPr>
            <a:spLocks noGrp="1"/>
          </p:cNvSpPr>
          <p:nvPr>
            <p:ph type="title"/>
          </p:nvPr>
        </p:nvSpPr>
        <p:spPr/>
        <p:txBody>
          <a:bodyPr>
            <a:noAutofit/>
          </a:bodyPr>
          <a:lstStyle/>
          <a:p>
            <a:r>
              <a:rPr lang="en-US" sz="4800" i="1" dirty="0">
                <a:solidFill>
                  <a:schemeClr val="accent2"/>
                </a:solidFill>
              </a:rPr>
              <a:t>Scavenger hunt through the PE’s </a:t>
            </a:r>
          </a:p>
        </p:txBody>
      </p:sp>
    </p:spTree>
    <p:extLst>
      <p:ext uri="{BB962C8B-B14F-4D97-AF65-F5344CB8AC3E}">
        <p14:creationId xmlns:p14="http://schemas.microsoft.com/office/powerpoint/2010/main" val="29581938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Share with the other participants your ideas of how you are going to incorporate literacy into your lessons.</a:t>
            </a:r>
          </a:p>
          <a:p>
            <a:r>
              <a:rPr lang="en-US" dirty="0" smtClean="0"/>
              <a:t>If you have any suggestions or comments please ask and send them via the message board to be addressed. – remember we are in the learning process and part of that process if “collaboration” and suggestions to make our lessons stronger.  We can not take offense to others ideas and/or questions.</a:t>
            </a:r>
          </a:p>
          <a:p>
            <a:endParaRPr lang="en-US" dirty="0"/>
          </a:p>
        </p:txBody>
      </p:sp>
      <p:sp>
        <p:nvSpPr>
          <p:cNvPr id="3" name="Title 2"/>
          <p:cNvSpPr>
            <a:spLocks noGrp="1"/>
          </p:cNvSpPr>
          <p:nvPr>
            <p:ph type="title"/>
          </p:nvPr>
        </p:nvSpPr>
        <p:spPr/>
        <p:txBody>
          <a:bodyPr/>
          <a:lstStyle/>
          <a:p>
            <a:r>
              <a:rPr lang="en-US" dirty="0" smtClean="0"/>
              <a:t>Shout out</a:t>
            </a:r>
            <a:endParaRPr lang="en-US" dirty="0"/>
          </a:p>
        </p:txBody>
      </p:sp>
    </p:spTree>
    <p:extLst>
      <p:ext uri="{BB962C8B-B14F-4D97-AF65-F5344CB8AC3E}">
        <p14:creationId xmlns:p14="http://schemas.microsoft.com/office/powerpoint/2010/main" val="6604154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3" y="0"/>
            <a:ext cx="682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10" name="TextBox 9"/>
          <p:cNvSpPr txBox="1"/>
          <p:nvPr/>
        </p:nvSpPr>
        <p:spPr>
          <a:xfrm>
            <a:off x="6175375" y="5845175"/>
            <a:ext cx="2968625" cy="781050"/>
          </a:xfrm>
          <a:prstGeom prst="rect">
            <a:avLst/>
          </a:prstGeom>
          <a:solidFill>
            <a:schemeClr val="accent6">
              <a:lumMod val="40000"/>
              <a:lumOff val="60000"/>
            </a:schemeClr>
          </a:solidFill>
        </p:spPr>
        <p:txBody>
          <a:bodyPr>
            <a:spAutoFit/>
          </a:bodyPr>
          <a:lstStyle/>
          <a:p>
            <a:pPr algn="r">
              <a:lnSpc>
                <a:spcPct val="80000"/>
              </a:lnSpc>
              <a:spcBef>
                <a:spcPct val="20000"/>
              </a:spcBef>
              <a:defRPr/>
            </a:pPr>
            <a:r>
              <a:rPr lang="en-US" sz="1600" dirty="0">
                <a:latin typeface="Times New Roman" pitchFamily="18" charset="0"/>
                <a:cs typeface="Times New Roman" pitchFamily="18" charset="0"/>
              </a:rPr>
              <a:t>The Art of Argumentation</a:t>
            </a:r>
          </a:p>
          <a:p>
            <a:pPr algn="r">
              <a:lnSpc>
                <a:spcPct val="80000"/>
              </a:lnSpc>
              <a:spcBef>
                <a:spcPct val="20000"/>
              </a:spcBef>
              <a:defRPr/>
            </a:pPr>
            <a:r>
              <a:rPr lang="en-US" sz="1600" dirty="0">
                <a:latin typeface="Times New Roman" pitchFamily="18" charset="0"/>
                <a:cs typeface="Times New Roman" pitchFamily="18" charset="0"/>
              </a:rPr>
              <a:t>Ross, Fisher and Frey</a:t>
            </a:r>
          </a:p>
          <a:p>
            <a:pPr algn="r">
              <a:lnSpc>
                <a:spcPct val="80000"/>
              </a:lnSpc>
              <a:spcBef>
                <a:spcPct val="20000"/>
              </a:spcBef>
              <a:defRPr/>
            </a:pPr>
            <a:r>
              <a:rPr lang="en-US" sz="1600" dirty="0">
                <a:latin typeface="Times New Roman" pitchFamily="18" charset="0"/>
                <a:cs typeface="Times New Roman" pitchFamily="18" charset="0"/>
              </a:rPr>
              <a:t>Science and Children, 2009, p.29</a:t>
            </a:r>
          </a:p>
        </p:txBody>
      </p:sp>
    </p:spTree>
    <p:extLst>
      <p:ext uri="{BB962C8B-B14F-4D97-AF65-F5344CB8AC3E}">
        <p14:creationId xmlns:p14="http://schemas.microsoft.com/office/powerpoint/2010/main" val="27537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en-US" altLang="en-US" b="0" dirty="0" smtClean="0">
                <a:solidFill>
                  <a:schemeClr val="accent2"/>
                </a:solidFill>
              </a:rPr>
              <a:t>Interactive Notebooks</a:t>
            </a:r>
          </a:p>
        </p:txBody>
      </p:sp>
      <p:pic>
        <p:nvPicPr>
          <p:cNvPr id="23555" name="Picture 4" descr="http://www.sciencenotebooks.org/uploads/5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00200"/>
            <a:ext cx="3851275" cy="498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6"/>
          <p:cNvSpPr txBox="1">
            <a:spLocks noChangeArrowheads="1"/>
          </p:cNvSpPr>
          <p:nvPr/>
        </p:nvSpPr>
        <p:spPr bwMode="auto">
          <a:xfrm>
            <a:off x="3236913" y="6096000"/>
            <a:ext cx="36210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lnSpc>
                <a:spcPct val="80000"/>
              </a:lnSpc>
              <a:spcBef>
                <a:spcPct val="20000"/>
              </a:spcBef>
              <a:buFontTx/>
              <a:buNone/>
            </a:pPr>
            <a:r>
              <a:rPr lang="en-US" altLang="en-US" sz="1800"/>
              <a:t>http://www.sciencenotebooks.org/</a:t>
            </a:r>
          </a:p>
        </p:txBody>
      </p:sp>
    </p:spTree>
    <p:extLst>
      <p:ext uri="{BB962C8B-B14F-4D97-AF65-F5344CB8AC3E}">
        <p14:creationId xmlns:p14="http://schemas.microsoft.com/office/powerpoint/2010/main" val="12387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altLang="en-US" sz="4400" b="0" dirty="0" smtClean="0">
                <a:solidFill>
                  <a:schemeClr val="accent2"/>
                </a:solidFill>
              </a:rPr>
              <a:t>What can go on the left side of an interactive notebook? </a:t>
            </a:r>
          </a:p>
        </p:txBody>
      </p:sp>
      <p:sp>
        <p:nvSpPr>
          <p:cNvPr id="25603" name="Content Placeholder 4"/>
          <p:cNvSpPr>
            <a:spLocks noGrp="1"/>
          </p:cNvSpPr>
          <p:nvPr>
            <p:ph sz="quarter" idx="13"/>
          </p:nvPr>
        </p:nvSpPr>
        <p:spPr/>
        <p:txBody>
          <a:bodyPr>
            <a:normAutofit fontScale="92500" lnSpcReduction="20000"/>
          </a:bodyPr>
          <a:lstStyle/>
          <a:p>
            <a:pPr eaLnBrk="1" hangingPunct="1">
              <a:spcBef>
                <a:spcPct val="0"/>
              </a:spcBef>
              <a:buFontTx/>
              <a:buNone/>
            </a:pPr>
            <a:r>
              <a:rPr lang="en-US" altLang="en-US" sz="2000" dirty="0" smtClean="0">
                <a:latin typeface="Times New Roman" pitchFamily="18" charset="0"/>
                <a:cs typeface="Times New Roman" pitchFamily="18" charset="0"/>
              </a:rPr>
              <a:t>Brainstorming </a:t>
            </a:r>
          </a:p>
          <a:p>
            <a:pPr eaLnBrk="1" hangingPunct="1">
              <a:spcBef>
                <a:spcPct val="0"/>
              </a:spcBef>
              <a:buFontTx/>
              <a:buNone/>
            </a:pPr>
            <a:r>
              <a:rPr lang="en-US" altLang="en-US" sz="2000" dirty="0" smtClean="0">
                <a:latin typeface="Times New Roman" pitchFamily="18" charset="0"/>
                <a:cs typeface="Times New Roman" pitchFamily="18" charset="0"/>
              </a:rPr>
              <a:t>Discovery headlines </a:t>
            </a:r>
          </a:p>
          <a:p>
            <a:pPr eaLnBrk="1" hangingPunct="1">
              <a:spcBef>
                <a:spcPct val="0"/>
              </a:spcBef>
              <a:buFontTx/>
              <a:buNone/>
            </a:pPr>
            <a:r>
              <a:rPr lang="en-US" altLang="en-US" sz="2000" dirty="0" smtClean="0">
                <a:latin typeface="Times New Roman" pitchFamily="18" charset="0"/>
                <a:cs typeface="Times New Roman" pitchFamily="18" charset="0"/>
              </a:rPr>
              <a:t>Biography posters </a:t>
            </a:r>
          </a:p>
          <a:p>
            <a:pPr eaLnBrk="1" hangingPunct="1">
              <a:spcBef>
                <a:spcPct val="0"/>
              </a:spcBef>
              <a:buFontTx/>
              <a:buNone/>
            </a:pPr>
            <a:r>
              <a:rPr lang="en-US" altLang="en-US" sz="2000" dirty="0" smtClean="0">
                <a:latin typeface="Times New Roman" pitchFamily="18" charset="0"/>
                <a:cs typeface="Times New Roman" pitchFamily="18" charset="0"/>
              </a:rPr>
              <a:t>Concept maps </a:t>
            </a:r>
          </a:p>
          <a:p>
            <a:pPr eaLnBrk="1" hangingPunct="1">
              <a:spcBef>
                <a:spcPct val="0"/>
              </a:spcBef>
              <a:buFontTx/>
              <a:buNone/>
            </a:pPr>
            <a:r>
              <a:rPr lang="en-US" altLang="en-US" sz="2000" dirty="0" smtClean="0">
                <a:latin typeface="Times New Roman" pitchFamily="18" charset="0"/>
                <a:cs typeface="Times New Roman" pitchFamily="18" charset="0"/>
              </a:rPr>
              <a:t>Riddles </a:t>
            </a:r>
          </a:p>
          <a:p>
            <a:pPr eaLnBrk="1" hangingPunct="1">
              <a:spcBef>
                <a:spcPct val="0"/>
              </a:spcBef>
              <a:buFontTx/>
              <a:buNone/>
            </a:pPr>
            <a:r>
              <a:rPr lang="en-US" altLang="en-US" sz="2000" dirty="0" smtClean="0">
                <a:latin typeface="Times New Roman" pitchFamily="18" charset="0"/>
                <a:cs typeface="Times New Roman" pitchFamily="18" charset="0"/>
              </a:rPr>
              <a:t>Your questions </a:t>
            </a:r>
          </a:p>
          <a:p>
            <a:pPr eaLnBrk="1" hangingPunct="1">
              <a:spcBef>
                <a:spcPct val="0"/>
              </a:spcBef>
              <a:buFontTx/>
              <a:buNone/>
            </a:pPr>
            <a:r>
              <a:rPr lang="en-US" altLang="en-US" sz="2000" dirty="0" smtClean="0">
                <a:latin typeface="Times New Roman" pitchFamily="18" charset="0"/>
                <a:cs typeface="Times New Roman" pitchFamily="18" charset="0"/>
              </a:rPr>
              <a:t>Pictographs </a:t>
            </a:r>
          </a:p>
          <a:p>
            <a:pPr eaLnBrk="1" hangingPunct="1">
              <a:spcBef>
                <a:spcPct val="0"/>
              </a:spcBef>
              <a:buFontTx/>
              <a:buNone/>
            </a:pPr>
            <a:r>
              <a:rPr lang="en-US" altLang="en-US" sz="2000" dirty="0" smtClean="0">
                <a:latin typeface="Times New Roman" pitchFamily="18" charset="0"/>
                <a:cs typeface="Times New Roman" pitchFamily="18" charset="0"/>
              </a:rPr>
              <a:t>Cartoons </a:t>
            </a:r>
          </a:p>
          <a:p>
            <a:pPr eaLnBrk="1" hangingPunct="1">
              <a:spcBef>
                <a:spcPct val="0"/>
              </a:spcBef>
              <a:buFontTx/>
              <a:buNone/>
            </a:pPr>
            <a:r>
              <a:rPr lang="en-US" altLang="en-US" sz="2000" dirty="0" smtClean="0">
                <a:latin typeface="Times New Roman" pitchFamily="18" charset="0"/>
                <a:cs typeface="Times New Roman" pitchFamily="18" charset="0"/>
              </a:rPr>
              <a:t>Poetry and songs </a:t>
            </a:r>
          </a:p>
          <a:p>
            <a:pPr eaLnBrk="1" hangingPunct="1">
              <a:spcBef>
                <a:spcPct val="0"/>
              </a:spcBef>
              <a:buFontTx/>
              <a:buNone/>
            </a:pPr>
            <a:r>
              <a:rPr lang="en-US" altLang="en-US" sz="2000" dirty="0" smtClean="0">
                <a:latin typeface="Times New Roman" pitchFamily="18" charset="0"/>
                <a:cs typeface="Times New Roman" pitchFamily="18" charset="0"/>
              </a:rPr>
              <a:t>Significant statements </a:t>
            </a:r>
          </a:p>
          <a:p>
            <a:pPr eaLnBrk="1" hangingPunct="1">
              <a:spcBef>
                <a:spcPct val="0"/>
              </a:spcBef>
              <a:buFontTx/>
              <a:buNone/>
            </a:pPr>
            <a:r>
              <a:rPr lang="en-US" altLang="en-US" sz="2000" dirty="0" smtClean="0">
                <a:latin typeface="Times New Roman" pitchFamily="18" charset="0"/>
                <a:cs typeface="Times New Roman" pitchFamily="18" charset="0"/>
              </a:rPr>
              <a:t>Flowcharts </a:t>
            </a:r>
          </a:p>
          <a:p>
            <a:pPr eaLnBrk="1" hangingPunct="1">
              <a:spcBef>
                <a:spcPct val="0"/>
              </a:spcBef>
              <a:buFontTx/>
              <a:buNone/>
            </a:pPr>
            <a:r>
              <a:rPr lang="en-US" altLang="en-US" sz="2000" dirty="0" smtClean="0">
                <a:latin typeface="Times New Roman" pitchFamily="18" charset="0"/>
                <a:cs typeface="Times New Roman" pitchFamily="18" charset="0"/>
              </a:rPr>
              <a:t>Graphic organizers </a:t>
            </a:r>
          </a:p>
          <a:p>
            <a:pPr eaLnBrk="1" hangingPunct="1">
              <a:spcBef>
                <a:spcPct val="0"/>
              </a:spcBef>
              <a:buFontTx/>
              <a:buNone/>
            </a:pPr>
            <a:r>
              <a:rPr lang="en-US" altLang="en-US" sz="2000" dirty="0" smtClean="0">
                <a:latin typeface="Times New Roman" pitchFamily="18" charset="0"/>
                <a:cs typeface="Times New Roman" pitchFamily="18" charset="0"/>
              </a:rPr>
              <a:t>Drawings </a:t>
            </a:r>
          </a:p>
          <a:p>
            <a:pPr eaLnBrk="1" hangingPunct="1">
              <a:spcBef>
                <a:spcPct val="0"/>
              </a:spcBef>
              <a:buFontTx/>
              <a:buNone/>
            </a:pPr>
            <a:endParaRPr lang="en-US" altLang="en-US" sz="2000" dirty="0" smtClean="0">
              <a:latin typeface="Times New Roman" pitchFamily="18" charset="0"/>
              <a:cs typeface="Times New Roman" pitchFamily="18" charset="0"/>
            </a:endParaRPr>
          </a:p>
          <a:p>
            <a:pPr eaLnBrk="1" hangingPunct="1">
              <a:spcBef>
                <a:spcPct val="0"/>
              </a:spcBef>
              <a:buFontTx/>
              <a:buNone/>
            </a:pPr>
            <a:r>
              <a:rPr lang="en-US" altLang="en-US" dirty="0" smtClean="0"/>
              <a:t>	</a:t>
            </a:r>
          </a:p>
        </p:txBody>
      </p:sp>
      <p:sp>
        <p:nvSpPr>
          <p:cNvPr id="25604" name="Content Placeholder 5"/>
          <p:cNvSpPr>
            <a:spLocks noGrp="1"/>
          </p:cNvSpPr>
          <p:nvPr>
            <p:ph sz="quarter" idx="14"/>
          </p:nvPr>
        </p:nvSpPr>
        <p:spPr/>
        <p:txBody>
          <a:bodyPr>
            <a:normAutofit lnSpcReduction="10000"/>
          </a:bodyPr>
          <a:lstStyle/>
          <a:p>
            <a:pPr eaLnBrk="1" hangingPunct="1">
              <a:spcBef>
                <a:spcPct val="0"/>
              </a:spcBef>
              <a:buFontTx/>
              <a:buNone/>
            </a:pPr>
            <a:r>
              <a:rPr lang="en-US" altLang="en-US" sz="2000" smtClean="0">
                <a:latin typeface="Times New Roman" pitchFamily="18" charset="0"/>
                <a:cs typeface="Times New Roman" pitchFamily="18" charset="0"/>
              </a:rPr>
              <a:t>Metaphors and analogies </a:t>
            </a:r>
          </a:p>
          <a:p>
            <a:pPr eaLnBrk="1" hangingPunct="1">
              <a:spcBef>
                <a:spcPct val="0"/>
              </a:spcBef>
              <a:buFontTx/>
              <a:buNone/>
            </a:pPr>
            <a:r>
              <a:rPr lang="en-US" altLang="en-US" sz="2000" smtClean="0">
                <a:latin typeface="Times New Roman" pitchFamily="18" charset="0"/>
                <a:cs typeface="Times New Roman" pitchFamily="18" charset="0"/>
              </a:rPr>
              <a:t>Venn diagrams </a:t>
            </a:r>
          </a:p>
          <a:p>
            <a:pPr eaLnBrk="1" hangingPunct="1">
              <a:spcBef>
                <a:spcPct val="0"/>
              </a:spcBef>
              <a:buFontTx/>
              <a:buNone/>
            </a:pPr>
            <a:r>
              <a:rPr lang="en-US" altLang="en-US" sz="2000" smtClean="0">
                <a:latin typeface="Times New Roman" pitchFamily="18" charset="0"/>
                <a:cs typeface="Times New Roman" pitchFamily="18" charset="0"/>
              </a:rPr>
              <a:t>Bulls-Eye diagrams </a:t>
            </a:r>
          </a:p>
          <a:p>
            <a:pPr eaLnBrk="1" hangingPunct="1">
              <a:spcBef>
                <a:spcPct val="0"/>
              </a:spcBef>
              <a:buFontTx/>
              <a:buNone/>
            </a:pPr>
            <a:r>
              <a:rPr lang="en-US" altLang="en-US" sz="2000" smtClean="0">
                <a:latin typeface="Times New Roman" pitchFamily="18" charset="0"/>
                <a:cs typeface="Times New Roman" pitchFamily="18" charset="0"/>
              </a:rPr>
              <a:t>Data and graphs you generate </a:t>
            </a:r>
          </a:p>
          <a:p>
            <a:pPr eaLnBrk="1" hangingPunct="1">
              <a:spcBef>
                <a:spcPct val="0"/>
              </a:spcBef>
              <a:buFontTx/>
              <a:buNone/>
            </a:pPr>
            <a:r>
              <a:rPr lang="en-US" altLang="en-US" sz="2000" smtClean="0">
                <a:latin typeface="Times New Roman" pitchFamily="18" charset="0"/>
                <a:cs typeface="Times New Roman" pitchFamily="18" charset="0"/>
              </a:rPr>
              <a:t>Analysis writing </a:t>
            </a:r>
          </a:p>
          <a:p>
            <a:pPr eaLnBrk="1" hangingPunct="1">
              <a:spcBef>
                <a:spcPct val="0"/>
              </a:spcBef>
              <a:buFontTx/>
              <a:buNone/>
            </a:pPr>
            <a:r>
              <a:rPr lang="en-US" altLang="en-US" sz="2000" smtClean="0">
                <a:latin typeface="Times New Roman" pitchFamily="18" charset="0"/>
                <a:cs typeface="Times New Roman" pitchFamily="18" charset="0"/>
              </a:rPr>
              <a:t>Reflection writing </a:t>
            </a:r>
          </a:p>
          <a:p>
            <a:pPr eaLnBrk="1" hangingPunct="1">
              <a:spcBef>
                <a:spcPct val="0"/>
              </a:spcBef>
              <a:buFontTx/>
              <a:buNone/>
            </a:pPr>
            <a:r>
              <a:rPr lang="en-US" altLang="en-US" sz="2000" smtClean="0">
                <a:latin typeface="Times New Roman" pitchFamily="18" charset="0"/>
                <a:cs typeface="Times New Roman" pitchFamily="18" charset="0"/>
              </a:rPr>
              <a:t>Quick-writes </a:t>
            </a:r>
          </a:p>
          <a:p>
            <a:pPr eaLnBrk="1" hangingPunct="1">
              <a:spcBef>
                <a:spcPct val="0"/>
              </a:spcBef>
              <a:buFontTx/>
              <a:buNone/>
            </a:pPr>
            <a:r>
              <a:rPr lang="en-US" altLang="en-US" sz="2000" smtClean="0">
                <a:latin typeface="Times New Roman" pitchFamily="18" charset="0"/>
                <a:cs typeface="Times New Roman" pitchFamily="18" charset="0"/>
              </a:rPr>
              <a:t>Four square analogies </a:t>
            </a:r>
          </a:p>
          <a:p>
            <a:pPr eaLnBrk="1" hangingPunct="1">
              <a:spcBef>
                <a:spcPct val="0"/>
              </a:spcBef>
              <a:buFontTx/>
              <a:buNone/>
            </a:pPr>
            <a:r>
              <a:rPr lang="en-US" altLang="en-US" sz="2000" smtClean="0">
                <a:latin typeface="Times New Roman" pitchFamily="18" charset="0"/>
                <a:cs typeface="Times New Roman" pitchFamily="18" charset="0"/>
              </a:rPr>
              <a:t>Mnemonics </a:t>
            </a:r>
          </a:p>
          <a:p>
            <a:pPr eaLnBrk="1" hangingPunct="1">
              <a:spcBef>
                <a:spcPct val="0"/>
              </a:spcBef>
              <a:buFontTx/>
              <a:buNone/>
            </a:pPr>
            <a:r>
              <a:rPr lang="en-US" altLang="en-US" sz="2000" smtClean="0">
                <a:latin typeface="Times New Roman" pitchFamily="18" charset="0"/>
                <a:cs typeface="Times New Roman" pitchFamily="18" charset="0"/>
              </a:rPr>
              <a:t>Writing prompts </a:t>
            </a:r>
          </a:p>
          <a:p>
            <a:pPr eaLnBrk="1" hangingPunct="1">
              <a:spcBef>
                <a:spcPct val="0"/>
              </a:spcBef>
              <a:buFontTx/>
              <a:buNone/>
            </a:pPr>
            <a:r>
              <a:rPr lang="en-US" altLang="en-US" sz="2000" smtClean="0">
                <a:latin typeface="Times New Roman" pitchFamily="18" charset="0"/>
                <a:cs typeface="Times New Roman" pitchFamily="18" charset="0"/>
              </a:rPr>
              <a:t>Scientific conclusions </a:t>
            </a:r>
          </a:p>
          <a:p>
            <a:pPr eaLnBrk="1" hangingPunct="1">
              <a:spcBef>
                <a:spcPct val="0"/>
              </a:spcBef>
              <a:buFontTx/>
              <a:buNone/>
            </a:pPr>
            <a:r>
              <a:rPr lang="en-US" altLang="en-US" sz="2000" smtClean="0">
                <a:latin typeface="Times New Roman" pitchFamily="18" charset="0"/>
                <a:cs typeface="Times New Roman" pitchFamily="18" charset="0"/>
              </a:rPr>
              <a:t>Other creative avenues for</a:t>
            </a:r>
          </a:p>
          <a:p>
            <a:pPr eaLnBrk="1" hangingPunct="1">
              <a:spcBef>
                <a:spcPct val="0"/>
              </a:spcBef>
              <a:buFontTx/>
              <a:buNone/>
            </a:pPr>
            <a:r>
              <a:rPr lang="en-US" altLang="en-US" sz="2000" smtClean="0">
                <a:latin typeface="Times New Roman" pitchFamily="18" charset="0"/>
                <a:cs typeface="Times New Roman" pitchFamily="18" charset="0"/>
              </a:rPr>
              <a:t>processing information </a:t>
            </a:r>
          </a:p>
          <a:p>
            <a:pPr eaLnBrk="1" hangingPunct="1">
              <a:buFontTx/>
              <a:buNone/>
            </a:pPr>
            <a:endParaRPr lang="en-US" altLang="en-US" smtClean="0">
              <a:latin typeface="Times New Roman" pitchFamily="18" charset="0"/>
              <a:cs typeface="Times New Roman" pitchFamily="18" charset="0"/>
            </a:endParaRPr>
          </a:p>
        </p:txBody>
      </p:sp>
      <p:sp>
        <p:nvSpPr>
          <p:cNvPr id="25605" name="TextBox 6"/>
          <p:cNvSpPr txBox="1">
            <a:spLocks noChangeArrowheads="1"/>
          </p:cNvSpPr>
          <p:nvPr/>
        </p:nvSpPr>
        <p:spPr bwMode="auto">
          <a:xfrm>
            <a:off x="2071687" y="6068869"/>
            <a:ext cx="3114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lnSpc>
                <a:spcPct val="80000"/>
              </a:lnSpc>
              <a:spcBef>
                <a:spcPct val="20000"/>
              </a:spcBef>
              <a:buFontTx/>
              <a:buNone/>
            </a:pPr>
            <a:r>
              <a:rPr lang="en-US" altLang="en-US" sz="2000" i="1" dirty="0">
                <a:solidFill>
                  <a:schemeClr val="accent2"/>
                </a:solidFill>
              </a:rPr>
              <a:t>All sorts of student work!!!</a:t>
            </a:r>
          </a:p>
        </p:txBody>
      </p:sp>
    </p:spTree>
    <p:extLst>
      <p:ext uri="{BB962C8B-B14F-4D97-AF65-F5344CB8AC3E}">
        <p14:creationId xmlns:p14="http://schemas.microsoft.com/office/powerpoint/2010/main" val="158342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algn="ctr" eaLnBrk="1" hangingPunct="1"/>
            <a:r>
              <a:rPr lang="en-US" altLang="en-US" b="0" dirty="0" smtClean="0">
                <a:solidFill>
                  <a:schemeClr val="accent2"/>
                </a:solidFill>
              </a:rPr>
              <a:t>What goes on the right side of an interactive notebook?</a:t>
            </a:r>
          </a:p>
        </p:txBody>
      </p:sp>
      <p:graphicFrame>
        <p:nvGraphicFramePr>
          <p:cNvPr id="9" name="Table 8"/>
          <p:cNvGraphicFramePr>
            <a:graphicFrameLocks noGrp="1"/>
          </p:cNvGraphicFramePr>
          <p:nvPr>
            <p:extLst>
              <p:ext uri="{D42A27DB-BD31-4B8C-83A1-F6EECF244321}">
                <p14:modId xmlns:p14="http://schemas.microsoft.com/office/powerpoint/2010/main" val="4170271993"/>
              </p:ext>
            </p:extLst>
          </p:nvPr>
        </p:nvGraphicFramePr>
        <p:xfrm>
          <a:off x="228600" y="2133600"/>
          <a:ext cx="5021262" cy="3566232"/>
        </p:xfrm>
        <a:graphic>
          <a:graphicData uri="http://schemas.openxmlformats.org/drawingml/2006/table">
            <a:tbl>
              <a:tblPr firstRow="1" bandRow="1">
                <a:tableStyleId>{21E4AEA4-8DFA-4A89-87EB-49C32662AFE0}</a:tableStyleId>
              </a:tblPr>
              <a:tblGrid>
                <a:gridCol w="2307389"/>
                <a:gridCol w="2713873"/>
              </a:tblGrid>
              <a:tr h="501487">
                <a:tc>
                  <a:txBody>
                    <a:bodyPr/>
                    <a:lstStyle/>
                    <a:p>
                      <a:r>
                        <a:rPr lang="en-US" sz="1800" dirty="0" smtClean="0"/>
                        <a:t>Student generated</a:t>
                      </a:r>
                      <a:r>
                        <a:rPr lang="en-US" sz="1800" baseline="0" dirty="0" smtClean="0"/>
                        <a:t> question</a:t>
                      </a:r>
                      <a:endParaRPr lang="en-US" sz="1800" dirty="0"/>
                    </a:p>
                  </a:txBody>
                  <a:tcPr marT="45732" marB="45732"/>
                </a:tc>
                <a:tc>
                  <a:txBody>
                    <a:bodyPr/>
                    <a:lstStyle/>
                    <a:p>
                      <a:r>
                        <a:rPr lang="en-US" sz="1800" dirty="0" smtClean="0"/>
                        <a:t>Factual Information</a:t>
                      </a:r>
                      <a:endParaRPr lang="en-US" sz="1800" dirty="0"/>
                    </a:p>
                  </a:txBody>
                  <a:tcPr marT="45732" marB="45732"/>
                </a:tc>
              </a:tr>
              <a:tr h="1791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Why are plants green instead of blue or red?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How does photosynthesis work to make food? 	</a:t>
                      </a:r>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Scientists note that plants are green. Many hypotheses have been proposed to understand plant color. …..	</a:t>
                      </a:r>
                    </a:p>
                    <a:p>
                      <a:endParaRPr lang="en-US" sz="1800" dirty="0" smtClean="0"/>
                    </a:p>
                    <a:p>
                      <a:r>
                        <a:rPr lang="en-US" sz="1800" dirty="0" smtClean="0"/>
                        <a:t>Plants…..</a:t>
                      </a:r>
                      <a:endParaRPr lang="en-US" sz="1800" dirty="0"/>
                    </a:p>
                  </a:txBody>
                  <a:tcPr marT="45732" marB="45732"/>
                </a:tc>
              </a:tr>
              <a:tr h="50148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Summary</a:t>
                      </a:r>
                    </a:p>
                    <a:p>
                      <a:r>
                        <a:rPr lang="en-US" sz="1800" dirty="0" smtClean="0"/>
                        <a:t>Photosynthesis is a process…..</a:t>
                      </a:r>
                      <a:endParaRPr lang="en-US" sz="1800" dirty="0"/>
                    </a:p>
                  </a:txBody>
                  <a:tcPr marT="45732" marB="45732"/>
                </a:tc>
                <a:tc hMerge="1">
                  <a:txBody>
                    <a:bodyPr/>
                    <a:lstStyle/>
                    <a:p>
                      <a:endParaRPr lang="en-US" dirty="0"/>
                    </a:p>
                  </a:txBody>
                  <a:tcPr/>
                </a:tc>
              </a:tr>
            </a:tbl>
          </a:graphicData>
        </a:graphic>
      </p:graphicFrame>
      <p:sp>
        <p:nvSpPr>
          <p:cNvPr id="26640" name="TextBox 9"/>
          <p:cNvSpPr txBox="1">
            <a:spLocks noChangeArrowheads="1"/>
          </p:cNvSpPr>
          <p:nvPr/>
        </p:nvSpPr>
        <p:spPr bwMode="auto">
          <a:xfrm>
            <a:off x="5486400" y="2819400"/>
            <a:ext cx="3352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20000"/>
              </a:spcBef>
              <a:buFont typeface="Wingdings" pitchFamily="2" charset="2"/>
              <a:buChar char="Ø"/>
              <a:defRPr sz="2200" i="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lnSpc>
                <a:spcPct val="80000"/>
              </a:lnSpc>
              <a:spcBef>
                <a:spcPct val="20000"/>
              </a:spcBef>
              <a:buFontTx/>
              <a:buNone/>
            </a:pPr>
            <a:r>
              <a:rPr lang="en-US" altLang="en-US" sz="2000" dirty="0">
                <a:solidFill>
                  <a:schemeClr val="accent2"/>
                </a:solidFill>
                <a:latin typeface="Times New Roman" pitchFamily="18" charset="0"/>
                <a:cs typeface="Times New Roman" pitchFamily="18" charset="0"/>
              </a:rPr>
              <a:t>The Cornell note style helps students think reflectively about</a:t>
            </a:r>
          </a:p>
          <a:p>
            <a:pPr eaLnBrk="1" hangingPunct="1">
              <a:lnSpc>
                <a:spcPct val="80000"/>
              </a:lnSpc>
              <a:spcBef>
                <a:spcPct val="20000"/>
              </a:spcBef>
              <a:buFontTx/>
              <a:buNone/>
            </a:pPr>
            <a:r>
              <a:rPr lang="en-US" altLang="en-US" sz="2000" dirty="0">
                <a:solidFill>
                  <a:schemeClr val="accent2"/>
                </a:solidFill>
                <a:latin typeface="Times New Roman" pitchFamily="18" charset="0"/>
                <a:cs typeface="Times New Roman" pitchFamily="18" charset="0"/>
              </a:rPr>
              <a:t>a topic, generate questions, which the teacher can facilitate</a:t>
            </a:r>
          </a:p>
          <a:p>
            <a:pPr eaLnBrk="1" hangingPunct="1">
              <a:lnSpc>
                <a:spcPct val="80000"/>
              </a:lnSpc>
              <a:spcBef>
                <a:spcPct val="20000"/>
              </a:spcBef>
              <a:buFontTx/>
              <a:buNone/>
            </a:pPr>
            <a:r>
              <a:rPr lang="en-US" altLang="en-US" sz="2000" dirty="0">
                <a:solidFill>
                  <a:schemeClr val="accent2"/>
                </a:solidFill>
                <a:latin typeface="Times New Roman" pitchFamily="18" charset="0"/>
                <a:cs typeface="Times New Roman" pitchFamily="18" charset="0"/>
              </a:rPr>
              <a:t>during instruction.</a:t>
            </a:r>
          </a:p>
          <a:p>
            <a:pPr eaLnBrk="1" hangingPunct="1">
              <a:lnSpc>
                <a:spcPct val="80000"/>
              </a:lnSpc>
              <a:spcBef>
                <a:spcPct val="20000"/>
              </a:spcBef>
              <a:buFontTx/>
              <a:buNone/>
            </a:pPr>
            <a:endParaRPr lang="en-US" altLang="en-US" sz="2000" dirty="0">
              <a:solidFill>
                <a:schemeClr val="accent2"/>
              </a:solidFill>
              <a:latin typeface="Times New Roman" pitchFamily="18" charset="0"/>
              <a:cs typeface="Times New Roman" pitchFamily="18" charset="0"/>
            </a:endParaRPr>
          </a:p>
          <a:p>
            <a:pPr eaLnBrk="1" hangingPunct="1">
              <a:lnSpc>
                <a:spcPct val="80000"/>
              </a:lnSpc>
              <a:spcBef>
                <a:spcPct val="20000"/>
              </a:spcBef>
              <a:buFontTx/>
              <a:buNone/>
            </a:pPr>
            <a:r>
              <a:rPr lang="en-US" altLang="en-US" sz="2000" dirty="0">
                <a:solidFill>
                  <a:schemeClr val="accent2"/>
                </a:solidFill>
                <a:latin typeface="Times New Roman" pitchFamily="18" charset="0"/>
                <a:cs typeface="Times New Roman" pitchFamily="18" charset="0"/>
              </a:rPr>
              <a:t>http://teacher.ocps.net/susan.colwell/media/inbinsertsv3.pdf</a:t>
            </a:r>
          </a:p>
        </p:txBody>
      </p:sp>
    </p:spTree>
    <p:extLst>
      <p:ext uri="{BB962C8B-B14F-4D97-AF65-F5344CB8AC3E}">
        <p14:creationId xmlns:p14="http://schemas.microsoft.com/office/powerpoint/2010/main" val="1056713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3"/>
            <a:ext cx="9144000" cy="686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2965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72"/>
            <a:ext cx="9105563" cy="688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1878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26"/>
            <a:ext cx="9158210" cy="684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37991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8" y="0"/>
            <a:ext cx="9176714"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32687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31"/>
            <a:ext cx="9143999" cy="689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23453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752475"/>
            <a:ext cx="708660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
            <a:ext cx="9144000" cy="6888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21643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757238"/>
            <a:ext cx="7096125"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757238"/>
            <a:ext cx="712470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762000"/>
            <a:ext cx="705802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38" y="742950"/>
            <a:ext cx="7172325"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650" y="771525"/>
            <a:ext cx="712470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888" y="781050"/>
            <a:ext cx="713422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33" y="0"/>
            <a:ext cx="9170533" cy="6838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49068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resources</a:t>
            </a:r>
            <a:endParaRPr lang="en-US" dirty="0"/>
          </a:p>
        </p:txBody>
      </p:sp>
      <p:sp>
        <p:nvSpPr>
          <p:cNvPr id="3" name="TextBox 2"/>
          <p:cNvSpPr txBox="1"/>
          <p:nvPr/>
        </p:nvSpPr>
        <p:spPr>
          <a:xfrm>
            <a:off x="1336963" y="2687782"/>
            <a:ext cx="7467600" cy="369332"/>
          </a:xfrm>
          <a:prstGeom prst="rect">
            <a:avLst/>
          </a:prstGeom>
          <a:noFill/>
        </p:spPr>
        <p:txBody>
          <a:bodyPr wrap="square" rtlCol="0">
            <a:spAutoFit/>
          </a:bodyPr>
          <a:lstStyle/>
          <a:p>
            <a:r>
              <a:rPr lang="en-US" dirty="0"/>
              <a:t>http://www.scienceandliteracy.org/teachersupport/strategyguides</a:t>
            </a:r>
          </a:p>
        </p:txBody>
      </p:sp>
      <p:sp>
        <p:nvSpPr>
          <p:cNvPr id="4" name="TextBox 3"/>
          <p:cNvSpPr txBox="1"/>
          <p:nvPr/>
        </p:nvSpPr>
        <p:spPr>
          <a:xfrm>
            <a:off x="1330036" y="3070968"/>
            <a:ext cx="6781800" cy="369332"/>
          </a:xfrm>
          <a:prstGeom prst="rect">
            <a:avLst/>
          </a:prstGeom>
          <a:noFill/>
        </p:spPr>
        <p:txBody>
          <a:bodyPr wrap="square" rtlCol="0">
            <a:spAutoFit/>
          </a:bodyPr>
          <a:lstStyle/>
          <a:p>
            <a:r>
              <a:rPr lang="en-US" dirty="0"/>
              <a:t>http://score.rims.k12.ca.us/teachers/contentliteracy/</a:t>
            </a:r>
          </a:p>
        </p:txBody>
      </p:sp>
      <p:sp>
        <p:nvSpPr>
          <p:cNvPr id="5" name="TextBox 4"/>
          <p:cNvSpPr txBox="1"/>
          <p:nvPr/>
        </p:nvSpPr>
        <p:spPr>
          <a:xfrm>
            <a:off x="1330036" y="3461082"/>
            <a:ext cx="6858000" cy="369332"/>
          </a:xfrm>
          <a:prstGeom prst="rect">
            <a:avLst/>
          </a:prstGeom>
          <a:noFill/>
        </p:spPr>
        <p:txBody>
          <a:bodyPr wrap="square" rtlCol="0">
            <a:spAutoFit/>
          </a:bodyPr>
          <a:lstStyle/>
          <a:p>
            <a:r>
              <a:rPr lang="en-US" dirty="0"/>
              <a:t>http://www.learninga-z.com/commoncore/close-reading.html</a:t>
            </a:r>
          </a:p>
        </p:txBody>
      </p:sp>
      <p:sp>
        <p:nvSpPr>
          <p:cNvPr id="6" name="TextBox 5"/>
          <p:cNvSpPr txBox="1"/>
          <p:nvPr/>
        </p:nvSpPr>
        <p:spPr>
          <a:xfrm>
            <a:off x="1330036" y="3844269"/>
            <a:ext cx="6781800" cy="646331"/>
          </a:xfrm>
          <a:prstGeom prst="rect">
            <a:avLst/>
          </a:prstGeom>
          <a:noFill/>
        </p:spPr>
        <p:txBody>
          <a:bodyPr wrap="square" rtlCol="0">
            <a:spAutoFit/>
          </a:bodyPr>
          <a:lstStyle/>
          <a:p>
            <a:r>
              <a:rPr lang="en-US" dirty="0"/>
              <a:t>http://www.aspendrl.org/portal/browse/DocumentDetail?documentId=1396&amp;download</a:t>
            </a:r>
          </a:p>
        </p:txBody>
      </p:sp>
      <p:sp>
        <p:nvSpPr>
          <p:cNvPr id="7" name="TextBox 6"/>
          <p:cNvSpPr txBox="1"/>
          <p:nvPr/>
        </p:nvSpPr>
        <p:spPr>
          <a:xfrm>
            <a:off x="1336964" y="4490601"/>
            <a:ext cx="7467600" cy="646331"/>
          </a:xfrm>
          <a:prstGeom prst="rect">
            <a:avLst/>
          </a:prstGeom>
          <a:noFill/>
        </p:spPr>
        <p:txBody>
          <a:bodyPr wrap="square" rtlCol="0">
            <a:spAutoFit/>
          </a:bodyPr>
          <a:lstStyle/>
          <a:p>
            <a:r>
              <a:rPr lang="en-US" dirty="0"/>
              <a:t>http://www.tennessee.gov/education/ci/english/doc/READ_Gr_6-8_Content_Area.pdf</a:t>
            </a:r>
          </a:p>
        </p:txBody>
      </p:sp>
    </p:spTree>
    <p:extLst>
      <p:ext uri="{BB962C8B-B14F-4D97-AF65-F5344CB8AC3E}">
        <p14:creationId xmlns:p14="http://schemas.microsoft.com/office/powerpoint/2010/main" val="1029840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Discuss questions and answers from the day</a:t>
            </a:r>
          </a:p>
          <a:p>
            <a:endParaRPr lang="en-US" dirty="0" smtClean="0"/>
          </a:p>
          <a:p>
            <a:r>
              <a:rPr lang="en-US" dirty="0" smtClean="0"/>
              <a:t>Needed support from me </a:t>
            </a:r>
          </a:p>
          <a:p>
            <a:endParaRPr lang="en-US" dirty="0"/>
          </a:p>
          <a:p>
            <a:pPr lvl="1"/>
            <a:endParaRPr lang="en-US" dirty="0" smtClean="0"/>
          </a:p>
          <a:p>
            <a:endParaRPr lang="en-US" dirty="0"/>
          </a:p>
          <a:p>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sz="4800" dirty="0" smtClean="0"/>
              <a:t>Discussion and Wrap Up</a:t>
            </a:r>
            <a:endParaRPr lang="en-US" sz="4800" dirty="0"/>
          </a:p>
        </p:txBody>
      </p:sp>
    </p:spTree>
    <p:extLst>
      <p:ext uri="{BB962C8B-B14F-4D97-AF65-F5344CB8AC3E}">
        <p14:creationId xmlns:p14="http://schemas.microsoft.com/office/powerpoint/2010/main" val="4013811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52600" y="465138"/>
            <a:ext cx="7010400" cy="838200"/>
          </a:xfrm>
        </p:spPr>
        <p:txBody>
          <a:bodyPr/>
          <a:lstStyle/>
          <a:p>
            <a:pPr eaLnBrk="1" hangingPunct="1"/>
            <a:r>
              <a:rPr lang="en-US" altLang="en-US" dirty="0" smtClean="0">
                <a:solidFill>
                  <a:schemeClr val="accent2"/>
                </a:solidFill>
              </a:rPr>
              <a:t>Why discuss literacy?</a:t>
            </a:r>
          </a:p>
        </p:txBody>
      </p:sp>
      <p:sp>
        <p:nvSpPr>
          <p:cNvPr id="17411" name="Content Placeholder 4"/>
          <p:cNvSpPr>
            <a:spLocks noGrp="1"/>
          </p:cNvSpPr>
          <p:nvPr>
            <p:ph sz="quarter" idx="13"/>
          </p:nvPr>
        </p:nvSpPr>
        <p:spPr>
          <a:xfrm>
            <a:off x="762000" y="1600200"/>
            <a:ext cx="2895600" cy="4076700"/>
          </a:xfrm>
        </p:spPr>
        <p:txBody>
          <a:bodyPr/>
          <a:lstStyle/>
          <a:p>
            <a:pPr eaLnBrk="1" hangingPunct="1">
              <a:buFontTx/>
              <a:buNone/>
            </a:pPr>
            <a:r>
              <a:rPr lang="en-US" altLang="en-US" dirty="0" smtClean="0"/>
              <a:t>	</a:t>
            </a:r>
            <a:r>
              <a:rPr lang="en-US" altLang="en-US" sz="2000" i="1" dirty="0" smtClean="0">
                <a:latin typeface="Times New Roman" pitchFamily="18" charset="0"/>
                <a:cs typeface="Times New Roman" pitchFamily="18" charset="0"/>
              </a:rPr>
              <a:t>Researchers have found that students learn science better when they write about their thinking and that the act of writing may force integration of new ideas and relationships with prior knowledge. </a:t>
            </a:r>
            <a:r>
              <a:rPr lang="en-US" altLang="en-US" sz="2000" dirty="0" smtClean="0">
                <a:latin typeface="Times New Roman" pitchFamily="18" charset="0"/>
                <a:cs typeface="Times New Roman" pitchFamily="18" charset="0"/>
              </a:rPr>
              <a:t>(</a:t>
            </a:r>
            <a:r>
              <a:rPr lang="en-US" altLang="en-US" sz="2000" dirty="0" err="1" smtClean="0">
                <a:latin typeface="Times New Roman" pitchFamily="18" charset="0"/>
                <a:cs typeface="Times New Roman" pitchFamily="18" charset="0"/>
              </a:rPr>
              <a:t>Thier</a:t>
            </a:r>
            <a:r>
              <a:rPr lang="en-US" altLang="en-US" sz="2000" dirty="0" smtClean="0">
                <a:latin typeface="Times New Roman" pitchFamily="18" charset="0"/>
                <a:cs typeface="Times New Roman" pitchFamily="18" charset="0"/>
              </a:rPr>
              <a:t> and </a:t>
            </a:r>
            <a:r>
              <a:rPr lang="en-US" altLang="en-US" sz="2000" dirty="0" err="1" smtClean="0">
                <a:latin typeface="Times New Roman" pitchFamily="18" charset="0"/>
                <a:cs typeface="Times New Roman" pitchFamily="18" charset="0"/>
              </a:rPr>
              <a:t>Daviss</a:t>
            </a:r>
            <a:r>
              <a:rPr lang="en-US" altLang="en-US" sz="2000" dirty="0" smtClean="0">
                <a:latin typeface="Times New Roman" pitchFamily="18" charset="0"/>
                <a:cs typeface="Times New Roman" pitchFamily="18" charset="0"/>
              </a:rPr>
              <a:t>, 2002)</a:t>
            </a:r>
          </a:p>
          <a:p>
            <a:pPr eaLnBrk="1" hangingPunct="1">
              <a:buFontTx/>
              <a:buNone/>
            </a:pPr>
            <a:endParaRPr lang="en-US" altLang="en-US" dirty="0" smtClean="0">
              <a:latin typeface="Times New Roman" pitchFamily="18" charset="0"/>
              <a:cs typeface="Times New Roman" pitchFamily="18" charset="0"/>
            </a:endParaRPr>
          </a:p>
        </p:txBody>
      </p:sp>
      <p:sp>
        <p:nvSpPr>
          <p:cNvPr id="17412" name="Content Placeholder 9"/>
          <p:cNvSpPr>
            <a:spLocks noGrp="1"/>
          </p:cNvSpPr>
          <p:nvPr>
            <p:ph sz="quarter" idx="14"/>
          </p:nvPr>
        </p:nvSpPr>
        <p:spPr>
          <a:xfrm>
            <a:off x="7772400" y="5257800"/>
            <a:ext cx="990599" cy="838200"/>
          </a:xfrm>
        </p:spPr>
        <p:txBody>
          <a:bodyPr/>
          <a:lstStyle/>
          <a:p>
            <a:pPr eaLnBrk="1" hangingPunct="1">
              <a:buFontTx/>
              <a:buNone/>
            </a:pPr>
            <a:r>
              <a:rPr lang="en-US" altLang="en-US" sz="2000" i="1" dirty="0" smtClean="0">
                <a:latin typeface="Times New Roman" pitchFamily="18" charset="0"/>
                <a:cs typeface="Times New Roman" pitchFamily="18" charset="0"/>
              </a:rPr>
              <a:t>	</a:t>
            </a:r>
            <a:endParaRPr lang="en-US" altLang="en-US" dirty="0" smtClean="0"/>
          </a:p>
        </p:txBody>
      </p:sp>
      <p:pic>
        <p:nvPicPr>
          <p:cNvPr id="17413" name="Picture 2" descr="http://www.826chi.org/_assets/uploads_images/photo_programs_lan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04150"/>
            <a:ext cx="2795588" cy="201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http://www.noaanews.noaa.gov/stories2008/images/newenglandstude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4234457"/>
            <a:ext cx="2895600" cy="22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48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p:txBody>
          <a:bodyPr/>
          <a:lstStyle/>
          <a:p>
            <a:pPr eaLnBrk="1" hangingPunct="1"/>
            <a:r>
              <a:rPr lang="en-US" dirty="0">
                <a:solidFill>
                  <a:schemeClr val="accent2"/>
                </a:solidFill>
              </a:rPr>
              <a:t>Shared Responsibility</a:t>
            </a:r>
          </a:p>
        </p:txBody>
      </p:sp>
      <p:sp>
        <p:nvSpPr>
          <p:cNvPr id="222211" name="Content Placeholder 2"/>
          <p:cNvSpPr>
            <a:spLocks noGrp="1"/>
          </p:cNvSpPr>
          <p:nvPr>
            <p:ph sz="quarter" idx="13"/>
          </p:nvPr>
        </p:nvSpPr>
        <p:spPr>
          <a:xfrm>
            <a:off x="533400" y="2438400"/>
            <a:ext cx="8001000" cy="2743200"/>
          </a:xfrm>
        </p:spPr>
        <p:txBody>
          <a:bodyPr>
            <a:normAutofit/>
          </a:bodyPr>
          <a:lstStyle/>
          <a:p>
            <a:pPr marL="0" indent="0" eaLnBrk="1" hangingPunct="1"/>
            <a:r>
              <a:rPr lang="ja-JP" altLang="en-US" dirty="0" smtClean="0">
                <a:solidFill>
                  <a:srgbClr val="262626"/>
                </a:solidFill>
              </a:rPr>
              <a:t>“</a:t>
            </a:r>
            <a:r>
              <a:rPr lang="en-US" altLang="ja-JP" dirty="0" smtClean="0">
                <a:solidFill>
                  <a:srgbClr val="262626"/>
                </a:solidFill>
              </a:rPr>
              <a:t>The grades 6–12 standards are divided into two sections, one for ELA and the other for history/social studies, science, and technical subjects. This division reflects the unique, time-honored place of ELA teachers in developing students</a:t>
            </a:r>
            <a:r>
              <a:rPr lang="ja-JP" altLang="en-US" dirty="0" smtClean="0">
                <a:solidFill>
                  <a:srgbClr val="262626"/>
                </a:solidFill>
              </a:rPr>
              <a:t>’</a:t>
            </a:r>
            <a:r>
              <a:rPr lang="en-US" altLang="ja-JP" dirty="0" smtClean="0">
                <a:solidFill>
                  <a:srgbClr val="262626"/>
                </a:solidFill>
              </a:rPr>
              <a:t> literacy skills while at the same time recognizing that teachers in other areas must have a role in this development as well.</a:t>
            </a:r>
            <a:r>
              <a:rPr lang="ja-JP" altLang="en-US" dirty="0" smtClean="0">
                <a:solidFill>
                  <a:srgbClr val="262626"/>
                </a:solidFill>
              </a:rPr>
              <a:t>”</a:t>
            </a:r>
            <a:endParaRPr lang="en-US" altLang="ja-JP" dirty="0" smtClean="0">
              <a:solidFill>
                <a:srgbClr val="262626"/>
              </a:solidFill>
            </a:endParaRPr>
          </a:p>
          <a:p>
            <a:pPr marL="0" indent="0" eaLnBrk="1" hangingPunct="1"/>
            <a:endParaRPr lang="en-US" dirty="0" smtClean="0">
              <a:solidFill>
                <a:srgbClr val="262626"/>
              </a:solidFill>
            </a:endParaRPr>
          </a:p>
        </p:txBody>
      </p:sp>
      <p:sp>
        <p:nvSpPr>
          <p:cNvPr id="6" name="TextBox 5"/>
          <p:cNvSpPr txBox="1"/>
          <p:nvPr/>
        </p:nvSpPr>
        <p:spPr>
          <a:xfrm>
            <a:off x="533400" y="5181600"/>
            <a:ext cx="8001000" cy="762000"/>
          </a:xfrm>
          <a:prstGeom prst="rect">
            <a:avLst/>
          </a:prstGeom>
        </p:spPr>
        <p:txBody>
          <a:bodyPr>
            <a:normAutofit/>
          </a:bodyPr>
          <a:lstStyle/>
          <a:p>
            <a:pPr fontAlgn="auto">
              <a:spcBef>
                <a:spcPts val="0"/>
              </a:spcBef>
              <a:spcAft>
                <a:spcPts val="0"/>
              </a:spcAft>
              <a:defRPr/>
            </a:pPr>
            <a:endParaRPr lang="en-US" sz="2800" dirty="0">
              <a:solidFill>
                <a:schemeClr val="tx1">
                  <a:lumMod val="50000"/>
                  <a:lumOff val="50000"/>
                </a:schemeClr>
              </a:solidFill>
              <a:latin typeface="+mn-lt"/>
              <a:ea typeface="+mn-ea"/>
            </a:endParaRPr>
          </a:p>
        </p:txBody>
      </p:sp>
      <p:sp>
        <p:nvSpPr>
          <p:cNvPr id="7" name="TextBox 6"/>
          <p:cNvSpPr txBox="1"/>
          <p:nvPr/>
        </p:nvSpPr>
        <p:spPr>
          <a:xfrm>
            <a:off x="533400" y="5334000"/>
            <a:ext cx="7772400" cy="457200"/>
          </a:xfrm>
          <a:prstGeom prst="rect">
            <a:avLst/>
          </a:prstGeom>
        </p:spPr>
        <p:txBody>
          <a:bodyPr>
            <a:normAutofit fontScale="92500" lnSpcReduction="10000"/>
          </a:bodyPr>
          <a:lstStyle/>
          <a:p>
            <a:pPr fontAlgn="auto">
              <a:spcBef>
                <a:spcPts val="0"/>
              </a:spcBef>
              <a:spcAft>
                <a:spcPts val="0"/>
              </a:spcAft>
              <a:defRPr/>
            </a:pPr>
            <a:endParaRPr lang="en-US" sz="2800" dirty="0">
              <a:solidFill>
                <a:schemeClr val="tx1">
                  <a:lumMod val="50000"/>
                  <a:lumOff val="50000"/>
                </a:schemeClr>
              </a:solidFill>
              <a:latin typeface="+mn-lt"/>
              <a:ea typeface="+mn-ea"/>
            </a:endParaRPr>
          </a:p>
        </p:txBody>
      </p:sp>
      <p:sp>
        <p:nvSpPr>
          <p:cNvPr id="8" name="TextBox 7"/>
          <p:cNvSpPr txBox="1"/>
          <p:nvPr/>
        </p:nvSpPr>
        <p:spPr>
          <a:xfrm>
            <a:off x="381000" y="5334000"/>
            <a:ext cx="8458200" cy="609600"/>
          </a:xfrm>
          <a:prstGeom prst="rect">
            <a:avLst/>
          </a:prstGeom>
        </p:spPr>
        <p:txBody>
          <a:bodyPr>
            <a:normAutofit/>
          </a:bodyPr>
          <a:lstStyle/>
          <a:p>
            <a:pPr fontAlgn="auto">
              <a:spcBef>
                <a:spcPts val="0"/>
              </a:spcBef>
              <a:spcAft>
                <a:spcPts val="0"/>
              </a:spcAft>
              <a:defRPr/>
            </a:pPr>
            <a:r>
              <a:rPr lang="en-US" sz="2800" dirty="0" smtClean="0">
                <a:latin typeface="+mn-lt"/>
                <a:ea typeface="+mn-ea"/>
              </a:rPr>
              <a:t>.</a:t>
            </a:r>
            <a:endParaRPr lang="en-US" sz="2800" dirty="0">
              <a:latin typeface="+mn-lt"/>
              <a:ea typeface="+mn-ea"/>
            </a:endParaRPr>
          </a:p>
          <a:p>
            <a:pPr fontAlgn="auto">
              <a:spcBef>
                <a:spcPts val="0"/>
              </a:spcBef>
              <a:spcAft>
                <a:spcPts val="0"/>
              </a:spcAft>
              <a:defRPr/>
            </a:pPr>
            <a:endParaRPr lang="en-US" sz="2800" dirty="0">
              <a:solidFill>
                <a:schemeClr val="tx1">
                  <a:lumMod val="50000"/>
                  <a:lumOff val="50000"/>
                </a:schemeClr>
              </a:solidFill>
              <a:latin typeface="+mn-lt"/>
              <a:ea typeface="+mn-ea"/>
            </a:endParaRPr>
          </a:p>
        </p:txBody>
      </p:sp>
    </p:spTree>
    <p:extLst>
      <p:ext uri="{BB962C8B-B14F-4D97-AF65-F5344CB8AC3E}">
        <p14:creationId xmlns:p14="http://schemas.microsoft.com/office/powerpoint/2010/main" val="36549613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44"/>
            <a:ext cx="9109670" cy="688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3759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
            <a:ext cx="9144000" cy="6900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7658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
            <a:ext cx="9144000" cy="691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70677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1244</TotalTime>
  <Words>1458</Words>
  <Application>Microsoft Macintosh PowerPoint</Application>
  <PresentationFormat>On-screen Show (4:3)</PresentationFormat>
  <Paragraphs>241</Paragraphs>
  <Slides>45</Slides>
  <Notes>13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Hardcover</vt:lpstr>
      <vt:lpstr>Literacy and Science how does it fit?</vt:lpstr>
      <vt:lpstr>Which one are you?</vt:lpstr>
      <vt:lpstr>PowerPoint Presentation</vt:lpstr>
      <vt:lpstr>PowerPoint Presentation</vt:lpstr>
      <vt:lpstr>Why discuss literacy?</vt:lpstr>
      <vt:lpstr>Shared Responsibility</vt:lpstr>
      <vt:lpstr>PowerPoint Presentation</vt:lpstr>
      <vt:lpstr>PowerPoint Presentation</vt:lpstr>
      <vt:lpstr>PowerPoint Presentation</vt:lpstr>
      <vt:lpstr>Literacy and Subjects</vt:lpstr>
      <vt:lpstr> Shifts in ELA/Literacy</vt:lpstr>
      <vt:lpstr>Shift #1: Building Knowledge Through Content-Rich Nonfiction</vt:lpstr>
      <vt:lpstr>Building Knowledge Through Content-rich Nonfiction – Why?</vt:lpstr>
      <vt:lpstr>Distribution of Literacy and Informational Texts</vt:lpstr>
      <vt:lpstr>All Teachers Support Literacy</vt:lpstr>
      <vt:lpstr>PowerPoint Presentation</vt:lpstr>
      <vt:lpstr>PowerPoint Presentation</vt:lpstr>
      <vt:lpstr>PowerPoint Presentation</vt:lpstr>
      <vt:lpstr>Shift #2: Reading, Writing and Speaking Grounded in Evidence From Text, Both Literary and Informational</vt:lpstr>
      <vt:lpstr>Reading, Writing and Speaking Grounded in Evidence from Text: Why?</vt:lpstr>
      <vt:lpstr>Shift #3:Regular Practice with Complex Text and Its Academic Language</vt:lpstr>
      <vt:lpstr>Regular Practice With Complex text and Its Academic Language: Why?</vt:lpstr>
      <vt:lpstr> Shifts in ELA/Literacy</vt:lpstr>
      <vt:lpstr>Practices in Science, Mathematics, and  English Language Arts (ELA)</vt:lpstr>
      <vt:lpstr>Practices in Math, Science, and ELA*</vt:lpstr>
      <vt:lpstr>PowerPoint Presentation</vt:lpstr>
      <vt:lpstr>What does this mean in regard to instruction in the classroom</vt:lpstr>
      <vt:lpstr>Examples of Literacy (video)</vt:lpstr>
      <vt:lpstr> Science and language are interdependent. Their processes are mirrored in each other. </vt:lpstr>
      <vt:lpstr> Strategies to improve literacy in science. Use prompts to uncover ideas. </vt:lpstr>
      <vt:lpstr>   Expectations </vt:lpstr>
      <vt:lpstr>Scavenger hunt through the PE’s </vt:lpstr>
      <vt:lpstr>Shout out</vt:lpstr>
      <vt:lpstr>PowerPoint Presentation</vt:lpstr>
      <vt:lpstr>Interactive Notebooks</vt:lpstr>
      <vt:lpstr>What can go on the left side of an interactive notebook? </vt:lpstr>
      <vt:lpstr>What goes on the right side of an interactive notebook?</vt:lpstr>
      <vt:lpstr>PowerPoint Presentation</vt:lpstr>
      <vt:lpstr>PowerPoint Presentation</vt:lpstr>
      <vt:lpstr>PowerPoint Presentation</vt:lpstr>
      <vt:lpstr>PowerPoint Presentation</vt:lpstr>
      <vt:lpstr>PowerPoint Presentation</vt:lpstr>
      <vt:lpstr>PowerPoint Presentation</vt:lpstr>
      <vt:lpstr>Some resources</vt:lpstr>
      <vt:lpstr>Discussion and Wrap Up</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Booth, Hallie - Division of Program Standards</dc:creator>
  <cp:lastModifiedBy>Moseka Medlock</cp:lastModifiedBy>
  <cp:revision>116</cp:revision>
  <dcterms:created xsi:type="dcterms:W3CDTF">2014-02-27T01:55:40Z</dcterms:created>
  <dcterms:modified xsi:type="dcterms:W3CDTF">2015-12-11T15:27:31Z</dcterms:modified>
</cp:coreProperties>
</file>